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804" r:id="rId3"/>
    <p:sldMasterId id="2147483828" r:id="rId4"/>
    <p:sldMasterId id="2147483840" r:id="rId5"/>
    <p:sldMasterId id="2147483864" r:id="rId6"/>
  </p:sldMasterIdLst>
  <p:notesMasterIdLst>
    <p:notesMasterId r:id="rId38"/>
  </p:notesMasterIdLst>
  <p:sldIdLst>
    <p:sldId id="258" r:id="rId7"/>
    <p:sldId id="302" r:id="rId8"/>
    <p:sldId id="264" r:id="rId9"/>
    <p:sldId id="266" r:id="rId10"/>
    <p:sldId id="278" r:id="rId11"/>
    <p:sldId id="279" r:id="rId12"/>
    <p:sldId id="281" r:id="rId13"/>
    <p:sldId id="301" r:id="rId14"/>
    <p:sldId id="312" r:id="rId15"/>
    <p:sldId id="305" r:id="rId16"/>
    <p:sldId id="260" r:id="rId17"/>
    <p:sldId id="262" r:id="rId18"/>
    <p:sldId id="259" r:id="rId19"/>
    <p:sldId id="261" r:id="rId20"/>
    <p:sldId id="263" r:id="rId21"/>
    <p:sldId id="282" r:id="rId22"/>
    <p:sldId id="269" r:id="rId23"/>
    <p:sldId id="257" r:id="rId24"/>
    <p:sldId id="311" r:id="rId25"/>
    <p:sldId id="298" r:id="rId26"/>
    <p:sldId id="271" r:id="rId27"/>
    <p:sldId id="309" r:id="rId28"/>
    <p:sldId id="303" r:id="rId29"/>
    <p:sldId id="307" r:id="rId30"/>
    <p:sldId id="308" r:id="rId31"/>
    <p:sldId id="297" r:id="rId32"/>
    <p:sldId id="285" r:id="rId33"/>
    <p:sldId id="296" r:id="rId34"/>
    <p:sldId id="267" r:id="rId35"/>
    <p:sldId id="268" r:id="rId36"/>
    <p:sldId id="310" r:id="rId3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09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/>
            </a:pPr>
            <a:r>
              <a:rPr lang="ru-RU" sz="1600" b="1" dirty="0"/>
              <a:t>Распределение  депозитов и прочих привлеченных средств юридических лиц по группам </a:t>
            </a:r>
            <a:r>
              <a:rPr lang="ru-RU" sz="1600" b="1" dirty="0" smtClean="0"/>
              <a:t>банков,% </a:t>
            </a:r>
            <a:r>
              <a:rPr lang="ru-RU" sz="1600" b="1" dirty="0"/>
              <a:t/>
            </a:r>
            <a:br>
              <a:rPr lang="ru-RU" sz="1600" b="1" dirty="0"/>
            </a:br>
            <a:endParaRPr lang="ru-RU" sz="1600" b="1" dirty="0"/>
          </a:p>
          <a:p>
            <a:pPr>
              <a:defRPr sz="1100"/>
            </a:pPr>
            <a:r>
              <a:rPr lang="ru-RU" sz="1600" b="1" dirty="0" smtClean="0"/>
              <a:t>    01.01.2011 </a:t>
            </a:r>
            <a:r>
              <a:rPr lang="ru-RU" sz="1600" b="1" dirty="0"/>
              <a:t>- внутреннее кольцо</a:t>
            </a:r>
          </a:p>
          <a:p>
            <a:pPr>
              <a:defRPr sz="1100"/>
            </a:pPr>
            <a:r>
              <a:rPr lang="ru-RU" sz="1600" b="1" dirty="0"/>
              <a:t>01.01.2015 - внешнее кольцо</a:t>
            </a:r>
          </a:p>
        </c:rich>
      </c:tx>
      <c:layout/>
      <c:overlay val="0"/>
      <c:spPr>
        <a:solidFill>
          <a:srgbClr val="4BACC6">
            <a:lumMod val="20000"/>
            <a:lumOff val="80000"/>
          </a:srgbClr>
        </a:solidFill>
      </c:spPr>
    </c:title>
    <c:autoTitleDeleted val="0"/>
    <c:plotArea>
      <c:layout>
        <c:manualLayout>
          <c:layoutTarget val="inner"/>
          <c:xMode val="edge"/>
          <c:yMode val="edge"/>
          <c:x val="8.293826552930883E-2"/>
          <c:y val="0.26375347605786259"/>
          <c:w val="0.47591152668416448"/>
          <c:h val="0.6345487022455526"/>
        </c:manualLayout>
      </c:layout>
      <c:doughnutChart>
        <c:varyColors val="1"/>
        <c:ser>
          <c:idx val="0"/>
          <c:order val="0"/>
          <c:tx>
            <c:strRef>
              <c:f>Вклады_юр_группы!$A$6</c:f>
              <c:strCache>
                <c:ptCount val="1"/>
                <c:pt idx="0">
                  <c:v>01.01.2011</c:v>
                </c:pt>
              </c:strCache>
            </c:strRef>
          </c:tx>
          <c:dPt>
            <c:idx val="2"/>
            <c:bubble3D val="0"/>
            <c:explosion val="48"/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0076441174780179E-2"/>
                  <c:y val="-1.1432504098941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Arial Black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Вклады_юр_группы!$B$5:$E$5</c:f>
              <c:strCache>
                <c:ptCount val="4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(включая Московский регион)</c:v>
                </c:pt>
              </c:strCache>
            </c:strRef>
          </c:cat>
          <c:val>
            <c:numRef>
              <c:f>Вклады_юр_группы!$B$6:$E$6</c:f>
              <c:numCache>
                <c:formatCode>General</c:formatCode>
                <c:ptCount val="4"/>
                <c:pt idx="0">
                  <c:v>40.1</c:v>
                </c:pt>
                <c:pt idx="1">
                  <c:v>19.100000000000001</c:v>
                </c:pt>
                <c:pt idx="2">
                  <c:v>38.1</c:v>
                </c:pt>
                <c:pt idx="3">
                  <c:v>2.7</c:v>
                </c:pt>
              </c:numCache>
            </c:numRef>
          </c:val>
        </c:ser>
        <c:ser>
          <c:idx val="1"/>
          <c:order val="1"/>
          <c:tx>
            <c:strRef>
              <c:f>Вклады_юр_группы!$A$7</c:f>
              <c:strCache>
                <c:ptCount val="1"/>
                <c:pt idx="0">
                  <c:v>01.01.2015</c:v>
                </c:pt>
              </c:strCache>
            </c:strRef>
          </c:tx>
          <c:dPt>
            <c:idx val="0"/>
            <c:bubble3D val="0"/>
          </c:dPt>
          <c:dLbls>
            <c:dLbl>
              <c:idx val="3"/>
              <c:layout>
                <c:manualLayout>
                  <c:x val="4.0243407074115736E-2"/>
                  <c:y val="-6.2570763832576815E-2"/>
                </c:manualLayout>
              </c:layout>
              <c:numFmt formatCode="General" sourceLinked="0"/>
              <c:spPr/>
              <c:txPr>
                <a:bodyPr/>
                <a:lstStyle/>
                <a:p>
                  <a:pPr>
                    <a:defRPr sz="1600" b="1">
                      <a:solidFill>
                        <a:sysClr val="windowText" lastClr="00000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0275750202757511E-2"/>
                  <c:y val="-5.7126535275635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Вклады_юр_группы!$B$5:$E$5</c:f>
              <c:strCache>
                <c:ptCount val="4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(включая Московский регион)</c:v>
                </c:pt>
              </c:strCache>
            </c:strRef>
          </c:cat>
          <c:val>
            <c:numRef>
              <c:f>Вклады_юр_группы!$B$7:$E$7</c:f>
              <c:numCache>
                <c:formatCode>General</c:formatCode>
                <c:ptCount val="4"/>
                <c:pt idx="0">
                  <c:v>62.2</c:v>
                </c:pt>
                <c:pt idx="1">
                  <c:v>9.2000000000000011</c:v>
                </c:pt>
                <c:pt idx="2">
                  <c:v>27.3</c:v>
                </c:pt>
                <c:pt idx="3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  <c:holeSize val="20"/>
      </c:doughnutChart>
    </c:plotArea>
    <c:legend>
      <c:legendPos val="r"/>
      <c:layout>
        <c:manualLayout>
          <c:xMode val="edge"/>
          <c:yMode val="edge"/>
          <c:x val="0.66435763888888888"/>
          <c:y val="0.31921387430737819"/>
          <c:w val="0.32522569444444444"/>
          <c:h val="0.59745188101487312"/>
        </c:manualLayout>
      </c:layout>
      <c:overlay val="0"/>
      <c:spPr>
        <a:solidFill>
          <a:sysClr val="window" lastClr="FFFFFF">
            <a:lumMod val="95000"/>
          </a:sysClr>
        </a:solidFill>
      </c:spPr>
    </c:legend>
    <c:plotVisOnly val="1"/>
    <c:dispBlanksAs val="zero"/>
    <c:showDLblsOverMax val="0"/>
  </c:chart>
  <c:spPr>
    <a:solidFill>
      <a:sysClr val="window" lastClr="FFFFFF">
        <a:lumMod val="95000"/>
      </a:sysClr>
    </a:solidFill>
  </c:spPr>
  <c:txPr>
    <a:bodyPr/>
    <a:lstStyle/>
    <a:p>
      <a:pPr>
        <a:defRPr>
          <a:latin typeface="Bookman Old Style" panose="02050604050505020204" pitchFamily="18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1100"/>
            </a:pPr>
            <a:r>
              <a:rPr lang="ru-RU" sz="1800" b="1" dirty="0"/>
              <a:t>Распределение кредитов нефинансовым </a:t>
            </a:r>
            <a:r>
              <a:rPr lang="ru-RU" sz="1800" b="1" dirty="0" smtClean="0"/>
              <a:t>организациям по группам банков,%</a:t>
            </a:r>
            <a:r>
              <a:rPr lang="ru-RU" sz="1800" b="1" baseline="0" dirty="0" smtClean="0"/>
              <a:t> </a:t>
            </a:r>
            <a:r>
              <a:rPr lang="ru-RU" sz="1800" b="1" baseline="0" dirty="0"/>
              <a:t/>
            </a:r>
            <a:br>
              <a:rPr lang="ru-RU" sz="1800" b="1" baseline="0" dirty="0"/>
            </a:br>
            <a:endParaRPr lang="ru-RU" sz="1800" b="1" dirty="0"/>
          </a:p>
          <a:p>
            <a:pPr algn="ctr">
              <a:defRPr sz="1100"/>
            </a:pPr>
            <a:r>
              <a:rPr lang="ru-RU" sz="1600" b="1" dirty="0" smtClean="0"/>
              <a:t>    01.01.2011 </a:t>
            </a:r>
            <a:r>
              <a:rPr lang="ru-RU" sz="1600" b="1" dirty="0"/>
              <a:t>- внутреннее кольцо</a:t>
            </a:r>
          </a:p>
          <a:p>
            <a:pPr algn="ctr">
              <a:defRPr sz="1100"/>
            </a:pPr>
            <a:r>
              <a:rPr lang="ru-RU" sz="1600" b="1" dirty="0"/>
              <a:t>01.01.2015 - внешнее кольцо</a:t>
            </a:r>
          </a:p>
        </c:rich>
      </c:tx>
      <c:layout/>
      <c:overlay val="0"/>
      <c:spPr>
        <a:solidFill>
          <a:srgbClr val="4BACC6">
            <a:lumMod val="20000"/>
            <a:lumOff val="80000"/>
          </a:srgbClr>
        </a:solidFill>
      </c:spPr>
    </c:title>
    <c:autoTitleDeleted val="0"/>
    <c:plotArea>
      <c:layout>
        <c:manualLayout>
          <c:layoutTarget val="inner"/>
          <c:xMode val="edge"/>
          <c:yMode val="edge"/>
          <c:x val="0.11373704575587844"/>
          <c:y val="0.32323931152994556"/>
          <c:w val="0.47470803907243553"/>
          <c:h val="0.64854490564949641"/>
        </c:manualLayout>
      </c:layout>
      <c:doughnutChart>
        <c:varyColors val="1"/>
        <c:ser>
          <c:idx val="0"/>
          <c:order val="0"/>
          <c:tx>
            <c:strRef>
              <c:f>Кредиты_юр_группы!$A$6</c:f>
              <c:strCache>
                <c:ptCount val="1"/>
                <c:pt idx="0">
                  <c:v>01.01.2011</c:v>
                </c:pt>
              </c:strCache>
            </c:strRef>
          </c:tx>
          <c:dLbls>
            <c:dLbl>
              <c:idx val="3"/>
              <c:layout>
                <c:manualLayout>
                  <c:x val="1.0972130787798991E-2"/>
                  <c:y val="-3.00808422635834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0076441174780179E-2"/>
                  <c:y val="-1.1432504098941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Кредиты_юр_группы!$B$5:$E$5</c:f>
              <c:strCache>
                <c:ptCount val="4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(включая Московский регион)</c:v>
                </c:pt>
              </c:strCache>
            </c:strRef>
          </c:cat>
          <c:val>
            <c:numRef>
              <c:f>Кредиты_юр_группы!$B$6:$E$6</c:f>
              <c:numCache>
                <c:formatCode>General</c:formatCode>
                <c:ptCount val="4"/>
                <c:pt idx="0">
                  <c:v>50.2</c:v>
                </c:pt>
                <c:pt idx="1">
                  <c:v>15.1</c:v>
                </c:pt>
                <c:pt idx="2" formatCode="0.0">
                  <c:v>30.4</c:v>
                </c:pt>
                <c:pt idx="3" formatCode="0.0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Кредиты_юр_группы!$A$7</c:f>
              <c:strCache>
                <c:ptCount val="1"/>
                <c:pt idx="0">
                  <c:v>01.01.2015</c:v>
                </c:pt>
              </c:strCache>
            </c:strRef>
          </c:tx>
          <c:explosion val="1"/>
          <c:dPt>
            <c:idx val="0"/>
            <c:bubble3D val="0"/>
            <c:explosion val="0"/>
          </c:dPt>
          <c:dLbls>
            <c:dLbl>
              <c:idx val="3"/>
              <c:layout>
                <c:manualLayout>
                  <c:x val="1.0972130787798991E-2"/>
                  <c:y val="-2.6320736980635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Кредиты_юр_группы!$B$5:$E$5</c:f>
              <c:strCache>
                <c:ptCount val="4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(включая Московский регион)</c:v>
                </c:pt>
              </c:strCache>
            </c:strRef>
          </c:cat>
          <c:val>
            <c:numRef>
              <c:f>Кредиты_юр_группы!$B$7:$E$7</c:f>
              <c:numCache>
                <c:formatCode>General</c:formatCode>
                <c:ptCount val="4"/>
                <c:pt idx="0">
                  <c:v>64.2</c:v>
                </c:pt>
                <c:pt idx="1">
                  <c:v>7.7</c:v>
                </c:pt>
                <c:pt idx="2" formatCode="0.0">
                  <c:v>25</c:v>
                </c:pt>
                <c:pt idx="3" formatCode="0.0">
                  <c:v>3.0999999999999988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  <c:holeSize val="20"/>
      </c:doughnutChart>
    </c:plotArea>
    <c:legend>
      <c:legendPos val="r"/>
      <c:layout>
        <c:manualLayout>
          <c:xMode val="edge"/>
          <c:yMode val="edge"/>
          <c:x val="0.66781786941580756"/>
          <c:y val="0.32462521249218373"/>
          <c:w val="0.32187285223367695"/>
          <c:h val="0.56361327928972671"/>
        </c:manualLayout>
      </c:layout>
      <c:overlay val="0"/>
    </c:legend>
    <c:plotVisOnly val="1"/>
    <c:dispBlanksAs val="zero"/>
    <c:showDLblsOverMax val="0"/>
  </c:chart>
  <c:spPr>
    <a:solidFill>
      <a:sysClr val="window" lastClr="FFFFFF">
        <a:lumMod val="95000"/>
      </a:sysClr>
    </a:solidFill>
  </c:spPr>
  <c:txPr>
    <a:bodyPr/>
    <a:lstStyle/>
    <a:p>
      <a:pPr>
        <a:defRPr>
          <a:latin typeface="Bookman Old Style" panose="02050604050505020204" pitchFamily="18" charset="0"/>
        </a:defRPr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1100"/>
            </a:pPr>
            <a:r>
              <a:rPr lang="ru-RU" sz="1800" dirty="0"/>
              <a:t>Распределение вкладов физических лиц по группам </a:t>
            </a:r>
            <a:r>
              <a:rPr lang="ru-RU" sz="1800" dirty="0" smtClean="0"/>
              <a:t>банков,</a:t>
            </a:r>
            <a:r>
              <a:rPr lang="ru-RU" sz="1800" baseline="0" dirty="0" smtClean="0"/>
              <a:t> </a:t>
            </a:r>
            <a:r>
              <a:rPr lang="ru-RU" sz="1800" dirty="0" smtClean="0"/>
              <a:t>% </a:t>
            </a:r>
          </a:p>
          <a:p>
            <a:pPr algn="ctr">
              <a:defRPr sz="1100"/>
            </a:pPr>
            <a:r>
              <a:rPr lang="ru-RU" sz="1800" dirty="0" smtClean="0"/>
              <a:t>    01.01.2011 </a:t>
            </a:r>
            <a:r>
              <a:rPr lang="ru-RU" sz="1800" dirty="0"/>
              <a:t>- внутреннее </a:t>
            </a:r>
            <a:r>
              <a:rPr lang="ru-RU" sz="1800" dirty="0" smtClean="0"/>
              <a:t>кольцо</a:t>
            </a:r>
          </a:p>
          <a:p>
            <a:pPr algn="ctr">
              <a:defRPr sz="1100"/>
            </a:pPr>
            <a:r>
              <a:rPr lang="ru-RU" sz="1800" dirty="0" smtClean="0"/>
              <a:t>01.01.2015 - внешнее кольцо</a:t>
            </a:r>
            <a:endParaRPr lang="ru-RU" sz="1800" dirty="0"/>
          </a:p>
        </c:rich>
      </c:tx>
      <c:layout>
        <c:manualLayout>
          <c:xMode val="edge"/>
          <c:yMode val="edge"/>
          <c:x val="0.1505404712341992"/>
          <c:y val="1.3157894736842105E-2"/>
        </c:manualLayout>
      </c:layout>
      <c:overlay val="0"/>
      <c:spPr>
        <a:solidFill>
          <a:srgbClr val="4BACC6">
            <a:lumMod val="20000"/>
            <a:lumOff val="80000"/>
          </a:srgbClr>
        </a:solidFill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Вклады_физ_группы!$A$6</c:f>
              <c:strCache>
                <c:ptCount val="1"/>
                <c:pt idx="0">
                  <c:v>01.01.2011</c:v>
                </c:pt>
              </c:strCache>
            </c:strRef>
          </c:tx>
          <c:dPt>
            <c:idx val="2"/>
            <c:bubble3D val="0"/>
            <c:explosion val="1"/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3460782679942786E-2"/>
                  <c:y val="-8.22414041363212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Вклады_физ_группы!$B$5:$F$5</c:f>
              <c:strCache>
                <c:ptCount val="5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Московского региона</c:v>
                </c:pt>
                <c:pt idx="4">
                  <c:v>Региональные малые и средние банки</c:v>
                </c:pt>
              </c:strCache>
            </c:strRef>
          </c:cat>
          <c:val>
            <c:numRef>
              <c:f>Вклады_физ_группы!$B$6:$F$6</c:f>
              <c:numCache>
                <c:formatCode>General</c:formatCode>
                <c:ptCount val="5"/>
                <c:pt idx="0">
                  <c:v>57.4</c:v>
                </c:pt>
                <c:pt idx="1">
                  <c:v>11.5</c:v>
                </c:pt>
                <c:pt idx="2">
                  <c:v>25.3</c:v>
                </c:pt>
                <c:pt idx="3">
                  <c:v>2.1</c:v>
                </c:pt>
                <c:pt idx="4">
                  <c:v>3.7</c:v>
                </c:pt>
              </c:numCache>
            </c:numRef>
          </c:val>
        </c:ser>
        <c:ser>
          <c:idx val="1"/>
          <c:order val="1"/>
          <c:tx>
            <c:strRef>
              <c:f>Вклады_физ_группы!$A$7</c:f>
              <c:strCache>
                <c:ptCount val="1"/>
                <c:pt idx="0">
                  <c:v>01.01.2015</c:v>
                </c:pt>
              </c:strCache>
            </c:strRef>
          </c:tx>
          <c:spPr>
            <a:ln w="57150"/>
          </c:spPr>
          <c:explosion val="1"/>
          <c:dPt>
            <c:idx val="0"/>
            <c:bubble3D val="0"/>
            <c:explosion val="0"/>
          </c:dPt>
          <c:dLbls>
            <c:dLbl>
              <c:idx val="3"/>
              <c:layout>
                <c:manualLayout>
                  <c:x val="2.0275750202757511E-2"/>
                  <c:y val="-1.4281633818908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0275750202757511E-2"/>
                  <c:y val="-5.7126535275635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Вклады_физ_группы!$B$5:$F$5</c:f>
              <c:strCache>
                <c:ptCount val="5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Московского региона</c:v>
                </c:pt>
                <c:pt idx="4">
                  <c:v>Региональные малые и средние банки</c:v>
                </c:pt>
              </c:strCache>
            </c:strRef>
          </c:cat>
          <c:val>
            <c:numRef>
              <c:f>Вклады_физ_группы!$B$7:$F$7</c:f>
              <c:numCache>
                <c:formatCode>General</c:formatCode>
                <c:ptCount val="5"/>
                <c:pt idx="0">
                  <c:v>60.4</c:v>
                </c:pt>
                <c:pt idx="1">
                  <c:v>6.6</c:v>
                </c:pt>
                <c:pt idx="2">
                  <c:v>28.2</c:v>
                </c:pt>
                <c:pt idx="3">
                  <c:v>2.2999999999999998</c:v>
                </c:pt>
                <c:pt idx="4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20"/>
      </c:doughnutChart>
    </c:plotArea>
    <c:legend>
      <c:legendPos val="r"/>
      <c:layout>
        <c:manualLayout>
          <c:xMode val="edge"/>
          <c:yMode val="edge"/>
          <c:x val="0.6198563972606872"/>
          <c:y val="0.36883322972786298"/>
          <c:w val="0.36864934986574954"/>
          <c:h val="0.57757459593866567"/>
        </c:manualLayout>
      </c:layout>
      <c:overlay val="0"/>
    </c:legend>
    <c:plotVisOnly val="1"/>
    <c:dispBlanksAs val="zero"/>
    <c:showDLblsOverMax val="0"/>
  </c:chart>
  <c:spPr>
    <a:solidFill>
      <a:sysClr val="window" lastClr="FFFFFF">
        <a:lumMod val="95000"/>
      </a:sysClr>
    </a:solidFill>
  </c:spPr>
  <c:txPr>
    <a:bodyPr/>
    <a:lstStyle/>
    <a:p>
      <a:pPr>
        <a:defRPr>
          <a:latin typeface="Bookman Old Style" panose="02050604050505020204" pitchFamily="18" charset="0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/>
            </a:pPr>
            <a:r>
              <a:rPr lang="ru-RU" sz="1600" b="1" dirty="0"/>
              <a:t>Распределение кредитов физическим лицам по группам </a:t>
            </a:r>
            <a:r>
              <a:rPr lang="ru-RU" sz="1600" b="1" dirty="0" smtClean="0"/>
              <a:t>банков,% </a:t>
            </a:r>
          </a:p>
          <a:p>
            <a:pPr>
              <a:defRPr sz="1100"/>
            </a:pPr>
            <a:endParaRPr lang="ru-RU" sz="1600" b="1" dirty="0"/>
          </a:p>
          <a:p>
            <a:pPr>
              <a:defRPr sz="1100"/>
            </a:pPr>
            <a:r>
              <a:rPr lang="ru-RU" sz="1600" b="1" dirty="0" smtClean="0"/>
              <a:t>    01.01.2011 </a:t>
            </a:r>
            <a:r>
              <a:rPr lang="ru-RU" sz="1600" b="1" dirty="0"/>
              <a:t>- внутреннее кольцо</a:t>
            </a:r>
          </a:p>
          <a:p>
            <a:pPr>
              <a:defRPr sz="1100"/>
            </a:pPr>
            <a:r>
              <a:rPr lang="ru-RU" sz="1600" b="1" dirty="0"/>
              <a:t>01.01.2015 - внешнее кольцо</a:t>
            </a:r>
          </a:p>
        </c:rich>
      </c:tx>
      <c:layout/>
      <c:overlay val="0"/>
      <c:spPr>
        <a:solidFill>
          <a:srgbClr val="4BACC6">
            <a:lumMod val="20000"/>
            <a:lumOff val="80000"/>
          </a:srgbClr>
        </a:solidFill>
      </c:spPr>
    </c:title>
    <c:autoTitleDeleted val="0"/>
    <c:plotArea>
      <c:layout>
        <c:manualLayout>
          <c:layoutTarget val="inner"/>
          <c:xMode val="edge"/>
          <c:yMode val="edge"/>
          <c:x val="9.2506561679790031E-2"/>
          <c:y val="0.30786238590989573"/>
          <c:w val="0.50037284155270068"/>
          <c:h val="0.65117025332942391"/>
        </c:manualLayout>
      </c:layout>
      <c:doughnutChart>
        <c:varyColors val="1"/>
        <c:ser>
          <c:idx val="0"/>
          <c:order val="0"/>
          <c:tx>
            <c:strRef>
              <c:f>Кредиты_физ_группы!$A$6</c:f>
              <c:strCache>
                <c:ptCount val="1"/>
                <c:pt idx="0">
                  <c:v>01.01.2011</c:v>
                </c:pt>
              </c:strCache>
            </c:strRef>
          </c:tx>
          <c:dLbls>
            <c:dLbl>
              <c:idx val="3"/>
              <c:layout>
                <c:manualLayout>
                  <c:x val="1.0972130787798991E-2"/>
                  <c:y val="-3.00808422635834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0076441174780179E-2"/>
                  <c:y val="-1.14325040989413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Кредиты_физ_группы!$B$5:$E$5</c:f>
              <c:strCache>
                <c:ptCount val="4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(включая Московский регион)</c:v>
                </c:pt>
              </c:strCache>
            </c:strRef>
          </c:cat>
          <c:val>
            <c:numRef>
              <c:f>Кредиты_физ_группы!$B$6:$E$6</c:f>
              <c:numCache>
                <c:formatCode>General</c:formatCode>
                <c:ptCount val="4"/>
                <c:pt idx="0">
                  <c:v>46.4</c:v>
                </c:pt>
                <c:pt idx="1">
                  <c:v>25.7</c:v>
                </c:pt>
                <c:pt idx="2" formatCode="0.0">
                  <c:v>23</c:v>
                </c:pt>
                <c:pt idx="3" formatCode="0.0">
                  <c:v>5</c:v>
                </c:pt>
              </c:numCache>
            </c:numRef>
          </c:val>
        </c:ser>
        <c:ser>
          <c:idx val="1"/>
          <c:order val="1"/>
          <c:tx>
            <c:strRef>
              <c:f>Кредиты_физ_группы!$A$7</c:f>
              <c:strCache>
                <c:ptCount val="1"/>
                <c:pt idx="0">
                  <c:v>01.01.2015</c:v>
                </c:pt>
              </c:strCache>
            </c:strRef>
          </c:tx>
          <c:explosion val="1"/>
          <c:dPt>
            <c:idx val="0"/>
            <c:bubble3D val="0"/>
            <c:explosion val="0"/>
          </c:dPt>
          <c:dLbls>
            <c:dLbl>
              <c:idx val="3"/>
              <c:layout>
                <c:manualLayout>
                  <c:x val="1.0972130787798991E-2"/>
                  <c:y val="-2.6320736980635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Кредиты_физ_группы!$B$5:$E$5</c:f>
              <c:strCache>
                <c:ptCount val="4"/>
                <c:pt idx="0">
                  <c:v>Банки, контролируемые государством</c:v>
                </c:pt>
                <c:pt idx="1">
                  <c:v>Банки с участием иностранного капитала</c:v>
                </c:pt>
                <c:pt idx="2">
                  <c:v>Крупные частные банки</c:v>
                </c:pt>
                <c:pt idx="3">
                  <c:v>Средние и малые банки (включая Московский регион)</c:v>
                </c:pt>
              </c:strCache>
            </c:strRef>
          </c:cat>
          <c:val>
            <c:numRef>
              <c:f>Кредиты_физ_группы!$B$7:$E$7</c:f>
              <c:numCache>
                <c:formatCode>General</c:formatCode>
                <c:ptCount val="4"/>
                <c:pt idx="0">
                  <c:v>57.4</c:v>
                </c:pt>
                <c:pt idx="1">
                  <c:v>15.5</c:v>
                </c:pt>
                <c:pt idx="2">
                  <c:v>24.1</c:v>
                </c:pt>
                <c:pt idx="3" formatCode="0.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  <c:holeSize val="20"/>
      </c:doughnutChart>
    </c:plotArea>
    <c:legend>
      <c:legendPos val="r"/>
      <c:layout>
        <c:manualLayout>
          <c:xMode val="edge"/>
          <c:yMode val="edge"/>
          <c:x val="0.66082456140350876"/>
          <c:y val="0.31484095833620218"/>
          <c:w val="0.32864912280701752"/>
          <c:h val="0.57556908200645063"/>
        </c:manualLayout>
      </c:layout>
      <c:overlay val="0"/>
    </c:legend>
    <c:plotVisOnly val="1"/>
    <c:dispBlanksAs val="zero"/>
    <c:showDLblsOverMax val="0"/>
  </c:chart>
  <c:spPr>
    <a:solidFill>
      <a:sysClr val="window" lastClr="FFFFFF">
        <a:lumMod val="95000"/>
      </a:sysClr>
    </a:solidFill>
  </c:spPr>
  <c:txPr>
    <a:bodyPr/>
    <a:lstStyle/>
    <a:p>
      <a:pPr>
        <a:defRPr>
          <a:latin typeface="Bookman Old Style" panose="02050604050505020204" pitchFamily="18" charset="0"/>
        </a:defRPr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67799642218247"/>
          <c:y val="3.4482758620689655E-2"/>
          <c:w val="0.7871198568872988"/>
          <c:h val="0.823754789272030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Лист2!$C$1</c:f>
              <c:strCache>
                <c:ptCount val="1"/>
              </c:strCache>
            </c:strRef>
          </c:tx>
          <c:spPr>
            <a:solidFill>
              <a:srgbClr val="FF66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layout>
                <c:manualLayout>
                  <c:x val="1.2437563948574218E-2"/>
                  <c:y val="5.72405301189203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2259695631087792E-3"/>
                  <c:y val="8.627450713989487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2.2259695631087792E-3"/>
                  <c:y val="8.627450713989487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1.29411760709842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0" i="0" u="none" strike="noStrike" baseline="0">
                    <a:solidFill>
                      <a:srgbClr val="000000"/>
                    </a:solidFill>
                    <a:latin typeface="AGOpus"/>
                    <a:ea typeface="AGOpus"/>
                    <a:cs typeface="AGOpu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Лист2!$A$2:$B$9</c:f>
              <c:multiLvlStrCache>
                <c:ptCount val="8"/>
                <c:lvl>
                  <c:pt idx="0">
                    <c:v>Первые 5</c:v>
                  </c:pt>
                  <c:pt idx="1">
                    <c:v>c 6 по 50</c:v>
                  </c:pt>
                  <c:pt idx="2">
                    <c:v>с 51 по 200</c:v>
                  </c:pt>
                  <c:pt idx="3">
                    <c:v>Остальные</c:v>
                  </c:pt>
                  <c:pt idx="4">
                    <c:v>Первые 5</c:v>
                  </c:pt>
                  <c:pt idx="5">
                    <c:v>c 6 по 50</c:v>
                  </c:pt>
                  <c:pt idx="6">
                    <c:v>с 51 по 200</c:v>
                  </c:pt>
                  <c:pt idx="7">
                    <c:v>Остальные</c:v>
                  </c:pt>
                </c:lvl>
                <c:lvl>
                  <c:pt idx="0">
                    <c:v>01.05.2015</c:v>
                  </c:pt>
                  <c:pt idx="4">
                    <c:v>01.10.2008</c:v>
                  </c:pt>
                </c:lvl>
              </c:multiLvlStrCache>
            </c:multiLvlStrRef>
          </c:cat>
          <c:val>
            <c:numRef>
              <c:f>Лист2!$C$2:$C$9</c:f>
              <c:numCache>
                <c:formatCode>General</c:formatCode>
                <c:ptCount val="8"/>
              </c:numCache>
            </c:numRef>
          </c:val>
        </c:ser>
        <c:ser>
          <c:idx val="1"/>
          <c:order val="1"/>
          <c:tx>
            <c:strRef>
              <c:f>Лист2!$D$1</c:f>
              <c:strCache>
                <c:ptCount val="1"/>
                <c:pt idx="0">
                  <c:v>Активы</c:v>
                </c:pt>
              </c:strCache>
            </c:strRef>
          </c:tx>
          <c:spPr>
            <a:solidFill>
              <a:srgbClr val="8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FFC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numFmt formatCode="0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AGOpus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Лист2!$A$2:$B$9</c:f>
              <c:multiLvlStrCache>
                <c:ptCount val="8"/>
                <c:lvl>
                  <c:pt idx="0">
                    <c:v>Первые 5</c:v>
                  </c:pt>
                  <c:pt idx="1">
                    <c:v>c 6 по 50</c:v>
                  </c:pt>
                  <c:pt idx="2">
                    <c:v>с 51 по 200</c:v>
                  </c:pt>
                  <c:pt idx="3">
                    <c:v>Остальные</c:v>
                  </c:pt>
                  <c:pt idx="4">
                    <c:v>Первые 5</c:v>
                  </c:pt>
                  <c:pt idx="5">
                    <c:v>c 6 по 50</c:v>
                  </c:pt>
                  <c:pt idx="6">
                    <c:v>с 51 по 200</c:v>
                  </c:pt>
                  <c:pt idx="7">
                    <c:v>Остальные</c:v>
                  </c:pt>
                </c:lvl>
                <c:lvl>
                  <c:pt idx="0">
                    <c:v>01.05.2015</c:v>
                  </c:pt>
                  <c:pt idx="4">
                    <c:v>01.10.2008</c:v>
                  </c:pt>
                </c:lvl>
              </c:multiLvlStrCache>
            </c:multiLvlStrRef>
          </c:cat>
          <c:val>
            <c:numRef>
              <c:f>Лист2!$D$2:$D$9</c:f>
              <c:numCache>
                <c:formatCode>General</c:formatCode>
                <c:ptCount val="8"/>
                <c:pt idx="0">
                  <c:v>53</c:v>
                </c:pt>
                <c:pt idx="1">
                  <c:v>33</c:v>
                </c:pt>
                <c:pt idx="2">
                  <c:v>11</c:v>
                </c:pt>
                <c:pt idx="3">
                  <c:v>3</c:v>
                </c:pt>
                <c:pt idx="4">
                  <c:v>43</c:v>
                </c:pt>
                <c:pt idx="5">
                  <c:v>35</c:v>
                </c:pt>
                <c:pt idx="6">
                  <c:v>14</c:v>
                </c:pt>
                <c:pt idx="7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1247112"/>
        <c:axId val="281247504"/>
      </c:barChart>
      <c:catAx>
        <c:axId val="28124711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GOpus"/>
                <a:ea typeface="AGOpus"/>
                <a:cs typeface="AGOpus"/>
              </a:defRPr>
            </a:pPr>
            <a:endParaRPr lang="ru-RU"/>
          </a:p>
        </c:txPr>
        <c:crossAx val="281247504"/>
        <c:crosses val="autoZero"/>
        <c:auto val="0"/>
        <c:lblAlgn val="ctr"/>
        <c:lblOffset val="100"/>
        <c:tickLblSkip val="1"/>
        <c:tickMarkSkip val="2"/>
        <c:noMultiLvlLbl val="0"/>
      </c:catAx>
      <c:valAx>
        <c:axId val="281247504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GOpus"/>
                <a:ea typeface="AGOpus"/>
                <a:cs typeface="AGOpus"/>
              </a:defRPr>
            </a:pPr>
            <a:endParaRPr lang="ru-RU"/>
          </a:p>
        </c:txPr>
        <c:crossAx val="281247112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 b="0" i="0" u="none" strike="noStrike" baseline="0">
          <a:solidFill>
            <a:srgbClr val="000000"/>
          </a:solidFill>
          <a:latin typeface="AGOpus"/>
          <a:ea typeface="AGOpus"/>
          <a:cs typeface="AGOpus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5.128205128205128E-2"/>
          <c:y val="0"/>
          <c:w val="0.92540792540792305"/>
          <c:h val="0.8003446041767966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'36-1'!$A$2</c:f>
              <c:strCache>
                <c:ptCount val="1"/>
                <c:pt idx="0">
                  <c:v>лицензии</c:v>
                </c:pt>
              </c:strCache>
            </c:strRef>
          </c:tx>
          <c:spPr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rect">
                <a:fillToRect l="100000" t="100000"/>
              </a:path>
              <a:tileRect r="-100000" b="-100000"/>
            </a:gradFill>
          </c:spPr>
          <c:invertIfNegative val="0"/>
          <c:dLbls>
            <c:dLbl>
              <c:idx val="0"/>
              <c:layout>
                <c:manualLayout>
                  <c:x val="1.9444597397353391E-2"/>
                  <c:y val="-0.165242165242165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675715360754731E-2"/>
                  <c:y val="-0.219729456894811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3332415615880208E-3"/>
                  <c:y val="-0.34401731834802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3212745259989356E-2"/>
                  <c:y val="-0.315883078717725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'36-1'!$B$1:$E$1</c:f>
              <c:strCach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2015*</c:v>
                </c:pt>
              </c:strCache>
            </c:strRef>
          </c:cat>
          <c:val>
            <c:numRef>
              <c:f>'36-1'!$B$2:$E$2</c:f>
              <c:numCache>
                <c:formatCode>General</c:formatCode>
                <c:ptCount val="4"/>
                <c:pt idx="0">
                  <c:v>28</c:v>
                </c:pt>
                <c:pt idx="1">
                  <c:v>46</c:v>
                </c:pt>
                <c:pt idx="2">
                  <c:v>87</c:v>
                </c:pt>
                <c:pt idx="3">
                  <c:v>61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one"/>
        <c:axId val="281249464"/>
        <c:axId val="236315280"/>
        <c:axId val="0"/>
      </c:bar3DChart>
      <c:catAx>
        <c:axId val="28124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36315280"/>
        <c:crosses val="autoZero"/>
        <c:auto val="1"/>
        <c:lblAlgn val="ctr"/>
        <c:lblOffset val="100"/>
        <c:noMultiLvlLbl val="0"/>
      </c:catAx>
      <c:valAx>
        <c:axId val="2363152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28124946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07594-BCE3-4144-AE11-FDD641C0ECE4}" type="datetimeFigureOut">
              <a:rPr lang="ru-RU" smtClean="0"/>
              <a:t>08.10.2015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6F375-60D2-4208-AB00-1D1A73E30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0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1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B8FF-F1D2-46A2-94DA-F0AA2BD352C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70429-FFB0-48F4-8039-92499394E1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16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E06F-8DF6-44D7-8043-D9A47A32B15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B735-A0FD-4730-82CC-58C4D8B7FB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0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5D839-23D2-4877-A403-415CE238C1C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CC347-5242-4EE6-827D-6C3D8730EE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586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1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7C9FA-9184-424C-8627-3D3FC3F2B725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FC58-671E-4CFF-B8CC-7273E0621D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29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0209-0739-4B09-9EEC-1F73B8989EF0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1A103-2FB9-4C70-A89E-38A653386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0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87E75-8F87-466E-99AA-99E8EE2CAC09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2ED68-AFC5-41CA-AC90-015FE2094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03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C1E89-3C25-46E9-9CB5-487D2388349D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A7410-1B8C-4001-BCA9-B2D7B2D99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27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74D4A-7C76-4CA5-B515-1D20CB15610E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56397-18DC-4323-80F3-555AE8F80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05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0E9D-8E6E-4A74-BD66-62D9A97FF924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7D442-AFC9-4133-B112-5F71D2CDA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80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F81E5-32EA-4675-95E8-2DF6440CF602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95139-9377-4DD5-ABAD-DE5CBEAB7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046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735C7-2F97-4E0D-B275-19B085EDA77B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14791-1F6C-420A-BCC0-9726CBA02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59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D263-5F57-4EA6-A636-074965BC607C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D28D1-0EA6-4881-A07F-452D3BE0655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77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380C8-0B05-474E-827F-FC403389E643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5174-C35F-4E9E-B084-363A6F15B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821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BE0D4-33BE-4778-900A-3594B15DD2B5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36006-1537-45DB-96F2-EC378CBB1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07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82F5A-35E7-4525-9AD6-001C99E5E8E3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46652-45D8-4F26-A367-6F8DE4296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019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6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6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6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6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Char char="5"/>
                  <a:defRPr sz="2800">
                    <a:solidFill>
                      <a:schemeClr val="tx1"/>
                    </a:solidFill>
                    <a:latin typeface="Times New Roman Cyr" pitchFamily="18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sz="2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6862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862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D0358-36B4-460E-90D5-80770B6A24F1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D1C78-BED9-4953-9592-DAB0C570CB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0847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4EB6D-0B11-450B-85F5-873BD325F3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C9F7C-709F-4E00-88C2-CA13C1DDBE51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183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9B3D2-2C0E-4088-B49B-C7DE79365F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17E20-E164-46D5-ACCB-4B0A57F1AD41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3429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4446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2338" y="1981200"/>
            <a:ext cx="404446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D6A0-12D9-4C10-98B0-75C2D13FE2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91AD2-3FC3-4A89-B1F9-07E8A5DEAF46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8864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78DF4-5703-4674-8BFE-FEF3FCF560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9F30F-8BE0-4389-962E-7974389A719C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027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FFF0B-9212-49B8-9294-9FAF884AB0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12D36-581D-4DA8-8FAD-BC46E8F5D725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288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F1C65-3C62-4689-90C9-166E04077C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E2A25-1614-4A92-8980-F9242C5487B5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43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8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9DC2F-DF11-4CBA-862C-65377695F4F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9EE0D-A082-494A-AF04-046C2761863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6480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4F9D8-890F-4FC0-BF24-0C28552D67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9A019-575F-4AFE-B151-109111052E95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9394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A597C-40C4-491F-92E7-D607BE7655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B6B96-1E3E-4160-88DB-B67AD6E7AB2B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6231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D54E4-DA85-4456-899B-935995B226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ACDA9-2060-4127-96B4-4269399C318D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5106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31523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CB158-3AA5-4EA7-90C9-D6EABB862F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D1C89-BF1E-490E-9724-0EE511FF2AA4}" type="datetime1">
              <a:rPr lang="ru-RU"/>
              <a:pPr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17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5153D6-927B-4970-8A23-17088FB6E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811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A1D239-C19C-4ABC-9A18-1A96A4501C8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769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A43CD0-0C52-494C-8142-F5078015B73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36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71600" y="533400"/>
            <a:ext cx="3581400" cy="559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533400"/>
            <a:ext cx="3581400" cy="559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39F997-1ACF-49B2-A2E9-96799A637C2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535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956DDA-C730-4699-BB84-55ABBD292BF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0256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FAD135-81D0-4E8E-AB5B-A853614A12B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896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936BB-74B1-499C-85B7-24C3EC7F951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74DD5-012B-43B9-BF06-ABBD1A2284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9409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E96F9B-3DDC-425A-A2F0-5D00F8CF867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900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C8D99C-FB8D-4B53-8F60-6E7E8D962C4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810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2B499C-4D9E-434A-83D1-5E35B81B19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2986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BCFD5E-966E-40E5-A046-9F8B38E79E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2426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95AE7B-153A-411D-B001-124CF6B5B34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23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5153D6-927B-4970-8A23-17088FB6E19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987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A1D239-C19C-4ABC-9A18-1A96A4501C8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7124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AA43CD0-0C52-494C-8142-F5078015B73E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6009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71600" y="533400"/>
            <a:ext cx="3581400" cy="559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533400"/>
            <a:ext cx="3581400" cy="559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39F997-1ACF-49B2-A2E9-96799A637C2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5748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956DDA-C730-4699-BB84-55ABBD292BF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6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29AF6-AD73-4344-B798-F1339F6157C2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CD5BA-2822-49F3-A799-77C95B1D6F0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01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FAD135-81D0-4E8E-AB5B-A853614A12B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098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E96F9B-3DDC-425A-A2F0-5D00F8CF867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718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9C8D99C-FB8D-4B53-8F60-6E7E8D962C4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1713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2B499C-4D9E-434A-83D1-5E35B81B190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188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BCFD5E-966E-40E5-A046-9F8B38E79E1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916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95AE7B-153A-411D-B001-124CF6B5B34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867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067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515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2388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9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31640-EBEB-4A30-84E6-64111D3E8A2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20D-49DA-461B-BDE0-5C907C9E38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1944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5414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135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645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3836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617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285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7BC93-A341-42EF-A7C1-3686F2F0E19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F50C-3119-462E-B7D2-7011845069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6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0CC4B-7DE2-485E-9BEB-A41EBEA5C98D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24BB7-A609-4248-AF6E-AFB4727F64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254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82755-DF07-4E59-94F6-BFDF450BCB7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49FF4-6CF0-463F-80E2-AC40A35DCE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13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074487-6769-44B4-BEA6-318E0D5506FA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F32109-A6DA-48E5-8209-DE8EED3820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F47603-9697-45A8-AA81-72072FBB974E}" type="datetime1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9EE3B7-4C71-421F-BD5C-9740D05E3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7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effectLst/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00000"/>
                </a:solidFill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588911-EEB8-4865-833D-202151B912D6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dirty="0" smtClean="0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dirty="0" smtClean="0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dirty="0" smtClean="0">
                <a:solidFill>
                  <a:srgbClr val="9999CC"/>
                </a:solidFill>
                <a:latin typeface="Arial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90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dirty="0" smtClean="0">
                <a:solidFill>
                  <a:srgbClr val="666699"/>
                </a:solidFill>
                <a:latin typeface="Arial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2400" dirty="0" smtClean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dirty="0" smtClean="0">
                <a:solidFill>
                  <a:srgbClr val="9999CC"/>
                </a:solidFill>
                <a:latin typeface="Arial" charset="0"/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90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Char char="5"/>
                <a:defRPr sz="2800">
                  <a:solidFill>
                    <a:schemeClr val="tx1"/>
                  </a:solidFill>
                  <a:latin typeface="Times New Roman Cyr" pitchFamily="18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dirty="0" smtClean="0">
                <a:solidFill>
                  <a:srgbClr val="9999CC"/>
                </a:solidFill>
                <a:latin typeface="Arial" charset="0"/>
              </a:endParaRPr>
            </a:p>
          </p:txBody>
        </p:sp>
      </p:grpSp>
      <p:sp>
        <p:nvSpPr>
          <p:cNvPr id="307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76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effectLst/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15801DA2-F274-4D46-BCAE-BE7C3E353247}" type="datetime1">
              <a:rPr lang="ru-RU"/>
              <a:pPr fontAlgn="base">
                <a:spcAft>
                  <a:spcPct val="0"/>
                </a:spcAft>
                <a:defRPr/>
              </a:pPr>
              <a:t>08.10.2015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10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533400"/>
            <a:ext cx="7315200" cy="559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774197-87FB-4FCD-AA21-16C1043D146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82949" name="Picture 5" descr="back_left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17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2" name="Line 8"/>
          <p:cNvSpPr>
            <a:spLocks noChangeShapeType="1"/>
          </p:cNvSpPr>
          <p:nvPr userDrawn="1"/>
        </p:nvSpPr>
        <p:spPr bwMode="auto">
          <a:xfrm>
            <a:off x="8001000" y="6172200"/>
            <a:ext cx="6858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953" name="Line 9"/>
          <p:cNvSpPr>
            <a:spLocks noChangeShapeType="1"/>
          </p:cNvSpPr>
          <p:nvPr userDrawn="1"/>
        </p:nvSpPr>
        <p:spPr bwMode="auto">
          <a:xfrm flipV="1">
            <a:off x="8686800" y="304800"/>
            <a:ext cx="0" cy="58674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5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533400"/>
            <a:ext cx="7315200" cy="559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774197-87FB-4FCD-AA21-16C1043D1465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82949" name="Picture 5" descr="back_left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17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2" name="Line 8"/>
          <p:cNvSpPr>
            <a:spLocks noChangeShapeType="1"/>
          </p:cNvSpPr>
          <p:nvPr userDrawn="1"/>
        </p:nvSpPr>
        <p:spPr bwMode="auto">
          <a:xfrm>
            <a:off x="8001000" y="6172200"/>
            <a:ext cx="68580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2953" name="Line 9"/>
          <p:cNvSpPr>
            <a:spLocks noChangeShapeType="1"/>
          </p:cNvSpPr>
          <p:nvPr userDrawn="1"/>
        </p:nvSpPr>
        <p:spPr bwMode="auto">
          <a:xfrm flipV="1">
            <a:off x="8686800" y="304800"/>
            <a:ext cx="0" cy="58674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7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5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800" b="1" dirty="0" smtClean="0"/>
              <a:t>                                                                      Александр Хандруев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Банковская система и финансовый рынок в эпоху перемен: актуальные вопросы развития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447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>
                <a:solidFill>
                  <a:schemeClr val="tx1"/>
                </a:solidFill>
              </a:rPr>
              <a:t>Астрахань,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Октябрь 2015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38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0B3B2-838C-4189-ADF1-AAF984D267AD}" type="slidenum">
              <a:rPr lang="ru-RU" altLang="ru-RU">
                <a:solidFill>
                  <a:srgbClr val="000000"/>
                </a:solidFill>
              </a:rPr>
              <a:pPr/>
              <a:t>10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altLang="ru-RU" sz="2000" b="1" dirty="0"/>
              <a:t>     Действия Правительства Российской Федерации и Банка России будут направлены на поддержание равных условий для ведения бизнеса всеми кредитными организациями </a:t>
            </a:r>
            <a:r>
              <a:rPr lang="ru-RU" altLang="ru-RU" sz="2000" b="1" dirty="0">
                <a:solidFill>
                  <a:srgbClr val="C00000"/>
                </a:solidFill>
              </a:rPr>
              <a:t>независимо от величины и формы собственности, в том числе кредитными организациями, контролируемыми государством</a:t>
            </a:r>
            <a:r>
              <a:rPr lang="ru-RU" altLang="ru-RU" sz="2000" b="1" dirty="0"/>
              <a:t>.</a:t>
            </a:r>
          </a:p>
          <a:p>
            <a:pPr algn="just">
              <a:buFontTx/>
              <a:buNone/>
            </a:pPr>
            <a:r>
              <a:rPr lang="ru-RU" altLang="ru-RU" sz="2000" b="1" dirty="0"/>
              <a:t>    </a:t>
            </a:r>
            <a:endParaRPr lang="ru-RU" altLang="ru-RU" sz="2000" b="1" dirty="0" smtClean="0"/>
          </a:p>
          <a:p>
            <a:pPr algn="just">
              <a:buFontTx/>
              <a:buNone/>
            </a:pPr>
            <a:r>
              <a:rPr lang="ru-RU" altLang="ru-RU" sz="2000" b="1" dirty="0"/>
              <a:t> </a:t>
            </a:r>
            <a:r>
              <a:rPr lang="ru-RU" altLang="ru-RU" sz="2000" b="1" dirty="0" smtClean="0"/>
              <a:t>    </a:t>
            </a:r>
            <a:r>
              <a:rPr lang="ru-RU" altLang="ru-RU" sz="2000" b="1" dirty="0">
                <a:solidFill>
                  <a:schemeClr val="accent2">
                    <a:lumMod val="75000"/>
                  </a:schemeClr>
                </a:solidFill>
              </a:rPr>
              <a:t>Пресечение злоупотреблений кредитными организациями своим доминирующим положением продолжает оставаться ключевой задачей антимонопольного регулирования. </a:t>
            </a:r>
          </a:p>
          <a:p>
            <a:pPr>
              <a:buFontTx/>
              <a:buNone/>
            </a:pPr>
            <a:r>
              <a:rPr lang="ru-RU" altLang="ru-RU" sz="2000" b="1" dirty="0">
                <a:solidFill>
                  <a:srgbClr val="C00000"/>
                </a:solidFill>
              </a:rPr>
              <a:t>     </a:t>
            </a:r>
            <a:endParaRPr lang="ru-RU" altLang="ru-RU" sz="2000" b="1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ru-RU" altLang="ru-RU" sz="2000" b="1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buFontTx/>
              <a:buNone/>
            </a:pPr>
            <a:endParaRPr lang="ru-RU" altLang="ru-RU" sz="2000" b="1" dirty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ru-RU" altLang="ru-RU" sz="2000" b="1" dirty="0" smtClean="0"/>
              <a:t>Из </a:t>
            </a:r>
            <a:r>
              <a:rPr lang="ru-RU" altLang="ru-RU" sz="2000" b="1" dirty="0"/>
              <a:t>«Стратегии развития банковского сектора </a:t>
            </a:r>
            <a:r>
              <a:rPr lang="ru-RU" altLang="ru-RU" sz="2000" b="1" dirty="0" smtClean="0"/>
              <a:t>РФ</a:t>
            </a:r>
          </a:p>
          <a:p>
            <a:pPr algn="ctr">
              <a:buFontTx/>
              <a:buNone/>
            </a:pPr>
            <a:r>
              <a:rPr lang="ru-RU" altLang="ru-RU" sz="2000" b="1" dirty="0" smtClean="0"/>
              <a:t> </a:t>
            </a:r>
            <a:r>
              <a:rPr lang="ru-RU" altLang="ru-RU" sz="2000" b="1" dirty="0"/>
              <a:t>на период до </a:t>
            </a:r>
            <a:r>
              <a:rPr lang="ru-RU" altLang="ru-RU" sz="2000" b="1" dirty="0" smtClean="0"/>
              <a:t>2015 </a:t>
            </a:r>
            <a:r>
              <a:rPr lang="ru-RU" altLang="ru-RU" sz="2000" b="1" dirty="0"/>
              <a:t>года</a:t>
            </a:r>
            <a:r>
              <a:rPr lang="ru-RU" altLang="ru-RU" sz="2000" b="1" dirty="0" smtClean="0"/>
              <a:t>»</a:t>
            </a:r>
            <a:endParaRPr lang="ru-RU" altLang="ru-RU" sz="2000" b="1" dirty="0"/>
          </a:p>
        </p:txBody>
      </p:sp>
      <p:sp>
        <p:nvSpPr>
          <p:cNvPr id="2" name="7-конечная звезда 1"/>
          <p:cNvSpPr/>
          <p:nvPr/>
        </p:nvSpPr>
        <p:spPr>
          <a:xfrm>
            <a:off x="4572000" y="4038600"/>
            <a:ext cx="914400" cy="914400"/>
          </a:xfrm>
          <a:prstGeom prst="star7">
            <a:avLst>
              <a:gd name="adj" fmla="val 42282"/>
              <a:gd name="hf" fmla="val 102572"/>
              <a:gd name="vf" fmla="val 105210"/>
            </a:avLst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21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10931184"/>
              </p:ext>
            </p:extLst>
          </p:nvPr>
        </p:nvGraphicFramePr>
        <p:xfrm>
          <a:off x="838200" y="609600"/>
          <a:ext cx="7620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797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00860159"/>
              </p:ext>
            </p:extLst>
          </p:nvPr>
        </p:nvGraphicFramePr>
        <p:xfrm>
          <a:off x="609600" y="609602"/>
          <a:ext cx="8077200" cy="541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438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83329641"/>
              </p:ext>
            </p:extLst>
          </p:nvPr>
        </p:nvGraphicFramePr>
        <p:xfrm>
          <a:off x="762000" y="381000"/>
          <a:ext cx="7620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892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03038053"/>
              </p:ext>
            </p:extLst>
          </p:nvPr>
        </p:nvGraphicFramePr>
        <p:xfrm>
          <a:off x="838200" y="381003"/>
          <a:ext cx="7239000" cy="5562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81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b="1" dirty="0" smtClean="0">
                <a:latin typeface="AGOpus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latin typeface="AGOpus"/>
                <a:ea typeface="Times New Roman"/>
                <a:cs typeface="Times New Roman"/>
              </a:rPr>
            </a:br>
            <a:r>
              <a:rPr lang="ru-RU" sz="2000" b="1" i="1" dirty="0" smtClean="0">
                <a:latin typeface="AGOpus"/>
                <a:ea typeface="Times New Roman"/>
                <a:cs typeface="Times New Roman"/>
              </a:rPr>
              <a:t>Концентрация </a:t>
            </a:r>
            <a:r>
              <a:rPr lang="ru-RU" sz="2000" b="1" i="1" dirty="0">
                <a:latin typeface="AGOpus"/>
                <a:ea typeface="Times New Roman"/>
                <a:cs typeface="Times New Roman"/>
              </a:rPr>
              <a:t>активов в российском банковском секторе, %</a:t>
            </a:r>
            <a:br>
              <a:rPr lang="ru-RU" sz="2000" b="1" i="1" dirty="0">
                <a:latin typeface="AGOpus"/>
                <a:ea typeface="Times New Roman"/>
                <a:cs typeface="Times New Roman"/>
              </a:rPr>
            </a:br>
            <a:r>
              <a:rPr lang="ru-RU" sz="2000" b="1" i="1" dirty="0">
                <a:latin typeface="AGOpus"/>
                <a:ea typeface="Times New Roman"/>
                <a:cs typeface="Times New Roman"/>
              </a:rPr>
              <a:t>(с ранжированием кредитных организаций по величине активов)</a:t>
            </a:r>
            <a:br>
              <a:rPr lang="ru-RU" sz="2000" b="1" i="1" dirty="0">
                <a:latin typeface="AGOpus"/>
                <a:ea typeface="Times New Roman"/>
                <a:cs typeface="Times New Roman"/>
              </a:rPr>
            </a:br>
            <a:endParaRPr lang="ru-RU" sz="2000" i="1" dirty="0"/>
          </a:p>
        </p:txBody>
      </p:sp>
      <p:graphicFrame>
        <p:nvGraphicFramePr>
          <p:cNvPr id="3" name="Диаграмма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399785"/>
              </p:ext>
            </p:extLst>
          </p:nvPr>
        </p:nvGraphicFramePr>
        <p:xfrm>
          <a:off x="533400" y="1447800"/>
          <a:ext cx="8153400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55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Программа рекапитализации банковского сектора </a:t>
            </a:r>
            <a:br>
              <a:rPr lang="ru-RU" sz="2400" b="1" dirty="0" smtClean="0"/>
            </a:br>
            <a:r>
              <a:rPr lang="ru-RU" sz="2400" b="1" dirty="0" smtClean="0"/>
              <a:t>в 2015 году</a:t>
            </a:r>
            <a:endParaRPr lang="ru-RU" sz="24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" y="1285875"/>
            <a:ext cx="4040188" cy="4840288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/>
              <a:t>По сравнению с программой рекапитализации  2009 г.  в программе 2015 г</a:t>
            </a:r>
            <a:r>
              <a:rPr lang="ru-RU" sz="1800" b="1" dirty="0" smtClean="0">
                <a:solidFill>
                  <a:srgbClr val="C00000"/>
                </a:solidFill>
              </a:rPr>
              <a:t>. круг участников расширен с  18 до 42 кредитных организаций;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/>
              <a:t>Объем выделенных средств  на эти цели в 2009 г. достигал 1,2 трлн руб. В 2015 г. пока предусмотрено выделение </a:t>
            </a:r>
            <a:r>
              <a:rPr lang="ru-RU" sz="1800" b="1" dirty="0" smtClean="0">
                <a:solidFill>
                  <a:srgbClr val="C00000"/>
                </a:solidFill>
              </a:rPr>
              <a:t>834 млрд руб.;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800" b="1" dirty="0" smtClean="0"/>
              <a:t>В 2015 г. изменены условия и порядок предоставления средств Минфина, а также выработан перечень критериев допуска для   участия в  программе;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8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572000" y="1285961"/>
            <a:ext cx="4041775" cy="428625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6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6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6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6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6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dirty="0" smtClean="0"/>
              <a:t>Схема рекапитализации банков в 2015 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7" name="Содержимое 12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5029" y="1785938"/>
            <a:ext cx="4041775" cy="2500312"/>
          </a:xfrm>
        </p:spPr>
      </p:pic>
      <p:sp>
        <p:nvSpPr>
          <p:cNvPr id="14" name="Прямоугольник 13"/>
          <p:cNvSpPr/>
          <p:nvPr/>
        </p:nvSpPr>
        <p:spPr>
          <a:xfrm>
            <a:off x="4857749" y="4357688"/>
            <a:ext cx="3756025" cy="1643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200" b="1" dirty="0">
                <a:solidFill>
                  <a:prstClr val="black"/>
                </a:solidFill>
              </a:rPr>
              <a:t>В апреле 2015 г. были приняты изменения в законодательство, которые установили еще два возможных способа:1. предоставление банкам субординированных займов со сроком возврата не менее 50 лет и с правом продления; 2.предоставление банкам ОФЗ в обмен на их привилегированные акции.</a:t>
            </a:r>
          </a:p>
          <a:p>
            <a:pPr algn="ctr"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82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>
                <a:latin typeface="Times New Roman"/>
                <a:ea typeface="Times New Roman"/>
              </a:rPr>
              <a:t>Динамика и доля </a:t>
            </a:r>
            <a:r>
              <a:rPr lang="ru-RU" sz="2000" b="1" i="1" dirty="0" smtClean="0">
                <a:latin typeface="Times New Roman"/>
                <a:ea typeface="Times New Roman"/>
              </a:rPr>
              <a:t>различных групп </a:t>
            </a:r>
            <a:r>
              <a:rPr lang="ru-RU" sz="2000" b="1" i="1" dirty="0">
                <a:latin typeface="Times New Roman"/>
                <a:ea typeface="Times New Roman"/>
              </a:rPr>
              <a:t>банков в объемах </a:t>
            </a:r>
            <a:br>
              <a:rPr lang="ru-RU" sz="2000" b="1" i="1" dirty="0">
                <a:latin typeface="Times New Roman"/>
                <a:ea typeface="Times New Roman"/>
              </a:rPr>
            </a:br>
            <a:r>
              <a:rPr lang="ru-RU" sz="2000" b="1" i="1" dirty="0">
                <a:latin typeface="Times New Roman"/>
                <a:ea typeface="Times New Roman"/>
              </a:rPr>
              <a:t>ссудной задолженности  </a:t>
            </a:r>
            <a:r>
              <a:rPr lang="ru-RU" sz="2000" b="1" i="1" dirty="0" smtClean="0">
                <a:latin typeface="Times New Roman"/>
                <a:ea typeface="Times New Roman"/>
              </a:rPr>
              <a:t>субъектов </a:t>
            </a:r>
            <a:r>
              <a:rPr lang="ru-RU" sz="2000" b="1" i="1" dirty="0">
                <a:latin typeface="Times New Roman"/>
                <a:ea typeface="Times New Roman"/>
              </a:rPr>
              <a:t>среднего и малого предпринимательства, </a:t>
            </a:r>
            <a:r>
              <a:rPr lang="ru-RU" sz="2000" b="1" i="1" dirty="0" smtClean="0">
                <a:latin typeface="Times New Roman"/>
                <a:ea typeface="Times New Roman"/>
              </a:rPr>
              <a:t>трлн  </a:t>
            </a:r>
            <a:r>
              <a:rPr lang="ru-RU" sz="2000" b="1" i="1" dirty="0">
                <a:latin typeface="Times New Roman"/>
                <a:ea typeface="Times New Roman"/>
              </a:rPr>
              <a:t>руб.</a:t>
            </a:r>
            <a:br>
              <a:rPr lang="ru-RU" sz="2000" b="1" i="1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3152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650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200" b="1" dirty="0" smtClean="0"/>
              <a:t>Доля ТОП-30 российских банков, %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57400" y="1143000"/>
            <a:ext cx="2438400" cy="12954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совокупных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активах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05400" y="1143000"/>
            <a:ext cx="2362200" cy="144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объеме задолженности субъектов СМП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86400" y="3886200"/>
            <a:ext cx="1066800" cy="304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2015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71800" y="3886200"/>
            <a:ext cx="1143000" cy="304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2015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39000" y="5715000"/>
            <a:ext cx="1143000" cy="457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2010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66800" y="5562600"/>
            <a:ext cx="1143000" cy="381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2010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66803" y="4495800"/>
            <a:ext cx="1268502" cy="10668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69%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90800" y="2590800"/>
            <a:ext cx="1752600" cy="12954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78%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715000" y="2971800"/>
            <a:ext cx="91440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56%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934200" y="4495800"/>
            <a:ext cx="1371600" cy="12192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66%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Стрелка вверх 20"/>
          <p:cNvSpPr/>
          <p:nvPr/>
        </p:nvSpPr>
        <p:spPr>
          <a:xfrm rot="2100605">
            <a:off x="2221702" y="3474491"/>
            <a:ext cx="337081" cy="120067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rot="7750610">
            <a:off x="6910798" y="3476100"/>
            <a:ext cx="339085" cy="12755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i="1" dirty="0"/>
              <a:t>Вывоз капитала частным сектором, </a:t>
            </a:r>
            <a:r>
              <a:rPr lang="ru-RU" sz="2400" b="1" i="1" dirty="0" smtClean="0"/>
              <a:t>млрд  </a:t>
            </a:r>
            <a:r>
              <a:rPr lang="ru-RU" sz="2400" b="1" i="1" dirty="0"/>
              <a:t>долл.</a:t>
            </a:r>
            <a:br>
              <a:rPr lang="ru-RU" sz="2400" b="1" i="1" dirty="0"/>
            </a:b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05000"/>
            <a:ext cx="6934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10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09964"/>
              </p:ext>
            </p:extLst>
          </p:nvPr>
        </p:nvGraphicFramePr>
        <p:xfrm>
          <a:off x="685800" y="721360"/>
          <a:ext cx="7924800" cy="26314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924800"/>
              </a:tblGrid>
              <a:tr h="25908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i="1" dirty="0" smtClean="0">
                        <a:effectLst/>
                        <a:latin typeface="AGOpus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AGOpus"/>
                          <a:ea typeface="Times New Roman"/>
                        </a:rPr>
                        <a:t>«</a:t>
                      </a:r>
                      <a:r>
                        <a:rPr lang="ru-RU" sz="1600" b="1" i="1" dirty="0">
                          <a:effectLst/>
                          <a:latin typeface="AGOpus"/>
                          <a:ea typeface="Times New Roman"/>
                        </a:rPr>
                        <a:t>В банковской сфере, если говорить об институтах, </a:t>
                      </a:r>
                      <a:r>
                        <a:rPr lang="ru-RU" sz="1600" b="1" i="1" dirty="0">
                          <a:solidFill>
                            <a:srgbClr val="C00000"/>
                          </a:solidFill>
                          <a:effectLst/>
                          <a:latin typeface="AGOpus"/>
                          <a:ea typeface="Times New Roman"/>
                        </a:rPr>
                        <a:t>конкуренция важнее структуры собственности. </a:t>
                      </a:r>
                      <a:r>
                        <a:rPr lang="ru-RU" sz="1600" b="1" i="1" dirty="0">
                          <a:effectLst/>
                          <a:latin typeface="AGOpus"/>
                          <a:ea typeface="Times New Roman"/>
                        </a:rPr>
                        <a:t>Регулятор должен иметь равное отношение к кредитным организациям вне зависимости от формы </a:t>
                      </a:r>
                      <a:r>
                        <a:rPr lang="ru-RU" sz="1600" b="1" i="1" dirty="0" smtClean="0">
                          <a:effectLst/>
                          <a:latin typeface="AGOpus"/>
                          <a:ea typeface="Times New Roman"/>
                        </a:rPr>
                        <a:t>собственности»</a:t>
                      </a:r>
                      <a:endParaRPr lang="ru-RU" sz="1600" b="1" i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200"/>
                        </a:spcAft>
                      </a:pPr>
                      <a:endParaRPr lang="ru-RU" sz="1600" b="1" i="1" dirty="0" smtClean="0">
                        <a:effectLst/>
                        <a:latin typeface="AGOpus"/>
                        <a:ea typeface="Times New Roman"/>
                        <a:cs typeface="Times New Roman"/>
                      </a:endParaRP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ru-RU" sz="1600" b="1" i="1" dirty="0" smtClean="0">
                          <a:effectLst/>
                          <a:latin typeface="AGOpus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600" b="1" i="1" dirty="0">
                          <a:effectLst/>
                          <a:latin typeface="AGOpus"/>
                          <a:ea typeface="Times New Roman"/>
                          <a:cs typeface="Times New Roman"/>
                        </a:rPr>
                        <a:t>Из интервью Председателя Банка России Э.С. Набиуллиной</a:t>
                      </a:r>
                      <a:br>
                        <a:rPr lang="ru-RU" sz="1600" b="1" i="1" dirty="0">
                          <a:effectLst/>
                          <a:latin typeface="AGOpus"/>
                          <a:ea typeface="Times New Roman"/>
                          <a:cs typeface="Times New Roman"/>
                        </a:rPr>
                      </a:br>
                      <a:r>
                        <a:rPr lang="ru-RU" sz="1600" b="1" i="1" dirty="0">
                          <a:effectLst/>
                          <a:latin typeface="AGOpus"/>
                          <a:ea typeface="Times New Roman"/>
                          <a:cs typeface="Times New Roman"/>
                        </a:rPr>
                        <a:t>газете «Коммерсант» 24 июня 2013 года)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964012"/>
              </p:ext>
            </p:extLst>
          </p:nvPr>
        </p:nvGraphicFramePr>
        <p:xfrm>
          <a:off x="762000" y="3581400"/>
          <a:ext cx="7772400" cy="28194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772400"/>
              </a:tblGrid>
              <a:tr h="28194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«Если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говорить о 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привилегиях,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то наша задача как регулятора - сделать так, чтобы таких 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привилегий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не было. Ни в доступе к механизмам рефинансирования, к рынку капитала, к системе обслуживания госзакупок и т.д. Нам обязательно нужно создавать условия для здоровой конкуренции. Ландшафт банковской системы должен развиваться на основе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конкуренции» </a:t>
                      </a:r>
                    </a:p>
                    <a:p>
                      <a:pPr algn="r">
                        <a:spcAft>
                          <a:spcPts val="200"/>
                        </a:spcAft>
                      </a:pPr>
                      <a:endParaRPr lang="ru-RU" sz="1800" b="1" i="1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200"/>
                        </a:spcAft>
                      </a:pPr>
                      <a:r>
                        <a:rPr lang="ru-RU" sz="1800" b="1" i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интервью Председателя Банка России Э.С. Набиуллиной информационному агентству «ИТАР-ТАСС» 3 сентября 2013 года)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94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249096"/>
              </p:ext>
            </p:extLst>
          </p:nvPr>
        </p:nvGraphicFramePr>
        <p:xfrm>
          <a:off x="152400" y="1219200"/>
          <a:ext cx="8686800" cy="49530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686800"/>
              </a:tblGrid>
              <a:tr h="495300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2000" b="1" i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Из всей суммы средств – 834 млрд. руб. </a:t>
                      </a:r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 долю 3 участников приходится 500 млрд. руб., или почти 60%.</a:t>
                      </a: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 Эти участники были и в числе основных бенефициаров в программе 2008-2009 гг.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2000" b="1" i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И в этой связи имеются основания полагать, что докапитализация в том виде, как она проводится,</a:t>
                      </a:r>
                      <a:r>
                        <a:rPr lang="ru-RU" sz="2000" b="1" i="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служит </a:t>
                      </a:r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специфической формой санирования</a:t>
                      </a: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, а не только способом стимулирования кредитования нефинансового сектора российской экономики, особенно в части, касающейся субъектов среднего и малого предпринимательства.</a:t>
                      </a:r>
                      <a:endParaRPr lang="ru-RU" sz="2000" b="1" i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2E8"/>
                    </a:solidFill>
                  </a:tcPr>
                </a:tc>
              </a:tr>
            </a:tbl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400" b="1" smtClean="0"/>
              <a:t>Рекапитализация  банковского сектора -2015:  резюме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553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>
                <a:latin typeface="Times New Roman"/>
                <a:ea typeface="Times New Roman"/>
              </a:rPr>
              <a:t>Динамика и структура рефинансирования кредитных организаций Банком России</a:t>
            </a:r>
            <a:br>
              <a:rPr lang="ru-RU" sz="2000" b="1" i="1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467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93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/>
              <a:t>Динамика валового кредита Банка России кредитным организациям в 2013-2015 годах</a:t>
            </a:r>
            <a:endParaRPr lang="ru-RU" sz="2000" b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1"/>
            <a:ext cx="8305800" cy="4777296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866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 эффекты олигополизации и монополизации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рынка банковских услуг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7"/>
          </a:xfrm>
        </p:spPr>
        <p:txBody>
          <a:bodyPr>
            <a:normAutofit/>
          </a:bodyPr>
          <a:lstStyle/>
          <a:p>
            <a:pPr lvl="0" algn="just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Концентрация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системных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рисков доходит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 такого уровня, когда государство превращается в «заложника» горстки банков и проблема «слишком большой, чтобы прогореть» («too big to fail”) уже не имеет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решения.</a:t>
            </a:r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endParaRPr lang="ru-RU" sz="24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Symbol"/>
              <a:buChar char=""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ольшинство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банков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давлением недобросовестной конкуренции постепенно вытесняются в сегменты высокомаржинальных операций, что сопряжено с принятием на себя избыточных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рисков</a:t>
            </a: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altLang="ru-RU" dirty="0"/>
              <a:t>Риск недобросовестного поведения </a:t>
            </a:r>
            <a:br>
              <a:rPr lang="ru-RU" altLang="ru-RU" dirty="0"/>
            </a:br>
            <a:r>
              <a:rPr lang="ru-RU" altLang="ru-RU" dirty="0"/>
              <a:t>(</a:t>
            </a:r>
            <a:r>
              <a:rPr lang="en-US" altLang="ru-RU" dirty="0"/>
              <a:t>moral hazard) </a:t>
            </a:r>
            <a:r>
              <a:rPr lang="ru-RU" altLang="ru-RU" dirty="0"/>
              <a:t>в банковской сфере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idx="1"/>
          </p:nvPr>
        </p:nvSpPr>
        <p:spPr>
          <a:xfrm>
            <a:off x="1371600" y="1828800"/>
            <a:ext cx="7315200" cy="4297363"/>
          </a:xfrm>
          <a:solidFill>
            <a:schemeClr val="bg1">
              <a:lumMod val="95000"/>
            </a:schemeClr>
          </a:solidFill>
          <a:ln/>
        </p:spPr>
        <p:txBody>
          <a:bodyPr/>
          <a:lstStyle/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dirty="0"/>
              <a:t>	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Возникает, когда банк или банковская группа не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принимает на себя 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все последствия и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ответственность своих 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действий,  перекладывая на государство полную или частичную ответственность за последствия этих действий.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6535D-A0E1-4027-8DB1-EDD40BE651FD}" type="slidenum">
              <a:rPr lang="ru-RU" altLang="ru-RU">
                <a:solidFill>
                  <a:srgbClr val="000000"/>
                </a:solidFill>
              </a:rPr>
              <a:pPr/>
              <a:t>24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74638"/>
            <a:ext cx="7315200" cy="1143000"/>
          </a:xfrm>
          <a:solidFill>
            <a:schemeClr val="accent5"/>
          </a:solidFill>
        </p:spPr>
        <p:txBody>
          <a:bodyPr/>
          <a:lstStyle/>
          <a:p>
            <a:r>
              <a:rPr lang="ru-RU" altLang="ru-RU" dirty="0"/>
              <a:t>Сценарии взаимосвязи </a:t>
            </a:r>
            <a:r>
              <a:rPr lang="en-US" altLang="ru-RU" dirty="0"/>
              <a:t>“Too big to fail” 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/>
              <a:t>и </a:t>
            </a:r>
            <a:r>
              <a:rPr lang="en-US" altLang="ru-RU" dirty="0"/>
              <a:t>moral hazard</a:t>
            </a:r>
            <a:endParaRPr lang="ru-RU" altLang="ru-RU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idx="1"/>
          </p:nvPr>
        </p:nvSpPr>
        <p:spPr>
          <a:xfrm>
            <a:off x="1371600" y="1752600"/>
            <a:ext cx="7315200" cy="4373563"/>
          </a:xfrm>
          <a:solidFill>
            <a:schemeClr val="bg1">
              <a:lumMod val="95000"/>
            </a:schemeClr>
          </a:solidFill>
          <a:ln/>
          <a:extLst/>
        </p:spPr>
        <p:txBody>
          <a:bodyPr/>
          <a:lstStyle/>
          <a:p>
            <a:pPr>
              <a:buFontTx/>
              <a:buNone/>
            </a:pPr>
            <a:r>
              <a:rPr lang="ru-RU" altLang="ru-RU" b="1" dirty="0"/>
              <a:t>	Сценарий 1 – докризисный: </a:t>
            </a:r>
          </a:p>
          <a:p>
            <a:pPr>
              <a:buFontTx/>
              <a:buNone/>
            </a:pPr>
            <a:r>
              <a:rPr lang="ru-RU" altLang="ru-RU" dirty="0"/>
              <a:t>   </a:t>
            </a:r>
            <a:r>
              <a:rPr lang="ru-RU" altLang="ru-RU" dirty="0" smtClean="0"/>
              <a:t> </a:t>
            </a:r>
            <a:r>
              <a:rPr lang="ru-RU" altLang="ru-RU" b="1" i="1" dirty="0"/>
              <a:t>консолидация →Too big to fail → </a:t>
            </a:r>
            <a:r>
              <a:rPr lang="ru-RU" altLang="ru-RU" b="1" i="1" dirty="0" err="1"/>
              <a:t>moral</a:t>
            </a:r>
            <a:r>
              <a:rPr lang="ru-RU" altLang="ru-RU" b="1" i="1" dirty="0"/>
              <a:t> </a:t>
            </a:r>
            <a:r>
              <a:rPr lang="ru-RU" altLang="ru-RU" b="1" i="1" dirty="0" err="1"/>
              <a:t>hazard</a:t>
            </a:r>
            <a:r>
              <a:rPr lang="ru-RU" altLang="ru-RU" b="1" i="1" dirty="0"/>
              <a:t> → системные риски → кризис → господдержка</a:t>
            </a:r>
          </a:p>
          <a:p>
            <a:pPr>
              <a:buFontTx/>
              <a:buNone/>
            </a:pPr>
            <a:endParaRPr lang="ru-RU" altLang="ru-RU" dirty="0"/>
          </a:p>
          <a:p>
            <a:pPr>
              <a:buFontTx/>
              <a:buNone/>
            </a:pPr>
            <a:r>
              <a:rPr lang="ru-RU" altLang="ru-RU" b="1" dirty="0"/>
              <a:t>	</a:t>
            </a:r>
            <a:endParaRPr lang="ru-RU" altLang="ru-RU" b="1" dirty="0" smtClean="0"/>
          </a:p>
          <a:p>
            <a:pPr>
              <a:buFontTx/>
              <a:buNone/>
            </a:pPr>
            <a:r>
              <a:rPr lang="ru-RU" altLang="ru-RU" b="1" dirty="0"/>
              <a:t> </a:t>
            </a:r>
            <a:r>
              <a:rPr lang="ru-RU" altLang="ru-RU" b="1" dirty="0" smtClean="0"/>
              <a:t>     Сценарий </a:t>
            </a:r>
            <a:r>
              <a:rPr lang="ru-RU" altLang="ru-RU" b="1" dirty="0"/>
              <a:t>2 – посткризисный:</a:t>
            </a:r>
          </a:p>
          <a:p>
            <a:pPr>
              <a:buFontTx/>
              <a:buNone/>
            </a:pPr>
            <a:r>
              <a:rPr lang="ru-RU" altLang="ru-RU" b="1" i="1" dirty="0"/>
              <a:t>    господдержка → консолидация → Too big to fail → </a:t>
            </a:r>
            <a:r>
              <a:rPr lang="ru-RU" altLang="ru-RU" b="1" i="1" dirty="0" err="1"/>
              <a:t>moral</a:t>
            </a:r>
            <a:r>
              <a:rPr lang="ru-RU" altLang="ru-RU" b="1" i="1" dirty="0"/>
              <a:t> </a:t>
            </a:r>
            <a:r>
              <a:rPr lang="ru-RU" altLang="ru-RU" b="1" i="1" dirty="0" err="1"/>
              <a:t>hazard</a:t>
            </a:r>
            <a:r>
              <a:rPr lang="ru-RU" altLang="ru-RU" b="1" i="1" dirty="0"/>
              <a:t> → системные риски → кризис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92568-0C62-482D-ACB2-A8026A7150DE}" type="slidenum">
              <a:rPr lang="ru-RU" altLang="ru-RU">
                <a:solidFill>
                  <a:srgbClr val="000000"/>
                </a:solidFill>
              </a:rPr>
              <a:pPr/>
              <a:t>25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6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257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2000" b="1" kern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2000" b="1" kern="12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lv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000" b="1" kern="1200" dirty="0" smtClean="0">
                <a:solidFill>
                  <a:srgbClr val="000000"/>
                </a:solidFill>
                <a:ea typeface="Times New Roman"/>
              </a:rPr>
              <a:t>В </a:t>
            </a:r>
            <a:r>
              <a:rPr lang="ru-RU" sz="2000" b="1" kern="1200" dirty="0">
                <a:solidFill>
                  <a:srgbClr val="000000"/>
                </a:solidFill>
                <a:ea typeface="Times New Roman"/>
              </a:rPr>
              <a:t>России федеральный закон «О противодействии неправомерному использованию инсайдерской информации и манипулированию рынком» действует с </a:t>
            </a:r>
            <a:r>
              <a:rPr lang="ru-RU" sz="2000" b="1" kern="1200" dirty="0" smtClean="0">
                <a:solidFill>
                  <a:srgbClr val="000000"/>
                </a:solidFill>
                <a:ea typeface="Times New Roman"/>
              </a:rPr>
              <a:t>2010 </a:t>
            </a:r>
            <a:r>
              <a:rPr lang="ru-RU" sz="2000" b="1" kern="1200" dirty="0">
                <a:solidFill>
                  <a:srgbClr val="000000"/>
                </a:solidFill>
                <a:ea typeface="Times New Roman"/>
              </a:rPr>
              <a:t>г., однако и по сей день нет ни одного прецедента правоприменительной практики в отношении отдельных кредитных организаций или группы банков, хотя действия ряда крупных участников на внутренних денежном и валютном рынках в последние месяцы 2014 г. давали для этого основания.</a:t>
            </a:r>
            <a:endParaRPr lang="ru-RU" sz="2000" b="1" kern="1200" dirty="0">
              <a:solidFill>
                <a:srgbClr val="00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9EF1C65-3C62-4689-90C9-166E04077C48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621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0000"/>
                </a:solidFill>
                <a:latin typeface="Segoe UI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Segoe UI"/>
              </a:rPr>
            </a:br>
            <a:r>
              <a:rPr lang="en-US" sz="2400" dirty="0">
                <a:solidFill>
                  <a:srgbClr val="000000"/>
                </a:solidFill>
                <a:latin typeface="Segoe UI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+mn-lt"/>
              </a:rPr>
              <a:t>Basel Committee on Banking Supervision 	</a:t>
            </a:r>
            <a:br>
              <a:rPr lang="en-US" sz="2000" b="1" dirty="0">
                <a:solidFill>
                  <a:srgbClr val="000000"/>
                </a:solidFill>
                <a:latin typeface="+mn-lt"/>
              </a:rPr>
            </a:br>
            <a:r>
              <a:rPr lang="en-US" sz="2000" b="1" dirty="0">
                <a:solidFill>
                  <a:srgbClr val="000000"/>
                </a:solidFill>
                <a:latin typeface="+mn-lt"/>
              </a:rPr>
              <a:t>Standards 	</a:t>
            </a:r>
            <a:br>
              <a:rPr lang="en-US" sz="2000" b="1" dirty="0">
                <a:solidFill>
                  <a:srgbClr val="000000"/>
                </a:solidFill>
                <a:latin typeface="+mn-lt"/>
              </a:rPr>
            </a:br>
            <a:r>
              <a:rPr lang="en-US" sz="2000" b="1" dirty="0">
                <a:solidFill>
                  <a:srgbClr val="000000"/>
                </a:solidFill>
                <a:latin typeface="+mn-lt"/>
              </a:rPr>
              <a:t>Revised Pillar 3 disclosure requirements </a:t>
            </a:r>
            <a:br>
              <a:rPr lang="en-US" sz="2000" b="1" dirty="0">
                <a:solidFill>
                  <a:srgbClr val="000000"/>
                </a:solidFill>
                <a:latin typeface="+mn-lt"/>
              </a:rPr>
            </a:br>
            <a:r>
              <a:rPr lang="ru-RU" sz="2000" b="1" dirty="0" smtClean="0">
                <a:solidFill>
                  <a:srgbClr val="000000"/>
                </a:solidFill>
                <a:latin typeface="+mn-lt"/>
              </a:rPr>
              <a:t>         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January </a:t>
            </a:r>
            <a:r>
              <a:rPr lang="en-US" sz="2000" b="1" dirty="0">
                <a:solidFill>
                  <a:srgbClr val="000000"/>
                </a:solidFill>
                <a:latin typeface="+mn-lt"/>
              </a:rPr>
              <a:t>2015 	</a:t>
            </a:r>
            <a:br>
              <a:rPr lang="en-US" sz="2000" b="1" dirty="0">
                <a:solidFill>
                  <a:srgbClr val="000000"/>
                </a:solidFill>
                <a:latin typeface="+mn-lt"/>
              </a:rPr>
            </a:br>
            <a:endParaRPr lang="ru-RU" sz="2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CC"/>
          </a:solidFill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Ключевые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принципы раскрытия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информации(</a:t>
            </a:r>
            <a:r>
              <a:rPr lang="en-US" sz="2400" b="1" dirty="0">
                <a:latin typeface="Times New Roman"/>
                <a:ea typeface="Calibri"/>
                <a:cs typeface="Times New Roman"/>
              </a:rPr>
              <a:t>Pillar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3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)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</a:t>
            </a: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Принцип </a:t>
            </a:r>
            <a:r>
              <a:rPr lang="ru-RU" sz="2200" b="1" dirty="0">
                <a:latin typeface="Times New Roman"/>
                <a:ea typeface="Calibri"/>
                <a:cs typeface="Times New Roman"/>
              </a:rPr>
              <a:t>1. Информация должна быть понятной</a:t>
            </a: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200" dirty="0" smtClean="0">
                <a:latin typeface="Times New Roman"/>
                <a:ea typeface="Calibri"/>
              </a:rPr>
              <a:t> </a:t>
            </a:r>
            <a:endParaRPr lang="ru-RU" sz="2200" dirty="0">
              <a:latin typeface="Times New Roman"/>
              <a:ea typeface="Calibri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Раскрываемая </a:t>
            </a:r>
            <a:r>
              <a:rPr lang="ru-RU" sz="1900" b="1" dirty="0">
                <a:solidFill>
                  <a:srgbClr val="00206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информация должна быть представлена в наглядной и доступной для понимания ключевым заинтересованным лицам (инвесторам, аналитикам, пользователям финансовых услуг и др.) форме, а также опубликована в открытом источнике. Необходимо выделить содержащиеся в ней важные послания, чтобы их можно было легко найти. Сложные вопросы должны быть разъяснены простым языком с объяснением важных терминов и сопровождены сопутствующей информацией о рисках </a:t>
            </a:r>
            <a:endParaRPr lang="ru-RU" sz="19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7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279394"/>
              </p:ext>
            </p:extLst>
          </p:nvPr>
        </p:nvGraphicFramePr>
        <p:xfrm>
          <a:off x="533400" y="457200"/>
          <a:ext cx="8305800" cy="576310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305800"/>
              </a:tblGrid>
              <a:tr h="57631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000" b="1" i="0" dirty="0">
                          <a:effectLst/>
                          <a:latin typeface="Times New Roman"/>
                          <a:ea typeface="Times New Roman"/>
                        </a:rPr>
                        <a:t>Термин «чистка банковских рядов» получил широкое распространение, но его нельзя признать удачным и правильным. Оздоровление банковской системы не относится к числу специальных операций. Проведение работы по удалению с рынка банковских услуг убыточных, недобросовестных, а тем более криминализированных участников – это рутинная работа регуляторов во всем мире. </a:t>
                      </a:r>
                      <a:endParaRPr lang="ru-RU" sz="2000" b="1" i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2000" b="1" i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Достаточно </a:t>
                      </a:r>
                      <a:r>
                        <a:rPr lang="ru-RU" sz="2000" b="1" i="0" dirty="0">
                          <a:effectLst/>
                          <a:latin typeface="Times New Roman"/>
                          <a:ea typeface="Times New Roman"/>
                        </a:rPr>
                        <a:t>сказать, что в США за период с начала 2009 по I квартал 2015 гг. прекратили существование 1477 коммерческих банков: было 6978, а стало 5501. Аналогичные тенденции характерны и для других стран, хотя ни в одной из них действия регуляторов не объясняются тем, что якобы «банков слишком много</a:t>
                      </a:r>
                      <a:r>
                        <a:rPr lang="ru-RU" sz="2000" b="1" i="0" dirty="0" smtClean="0">
                          <a:effectLst/>
                          <a:latin typeface="Times New Roman"/>
                          <a:ea typeface="Times New Roman"/>
                        </a:rPr>
                        <a:t>» 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2000" b="1" i="0" dirty="0" smtClean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2000" b="1" i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Российский </a:t>
                      </a:r>
                      <a:r>
                        <a:rPr lang="ru-RU" sz="2000" b="1" i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стереотип в отношении количества банков – исключение из правил.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9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976" marR="5397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48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772400" cy="1828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>
                <a:latin typeface="Times New Roman"/>
                <a:ea typeface="Times New Roman"/>
              </a:rPr>
              <a:t>Количество отозванных лицензий</a:t>
            </a:r>
            <a:br>
              <a:rPr lang="ru-RU" sz="2000" b="1" i="1" dirty="0">
                <a:latin typeface="Times New Roman"/>
                <a:ea typeface="Times New Roman"/>
              </a:rPr>
            </a:br>
            <a:r>
              <a:rPr lang="ru-RU" sz="2000" b="1" i="1" dirty="0">
                <a:latin typeface="Times New Roman"/>
                <a:ea typeface="Times New Roman"/>
              </a:rPr>
              <a:t>у кредитных организаций</a:t>
            </a:r>
            <a:br>
              <a:rPr lang="ru-RU" sz="2000" b="1" i="1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7924800" cy="1828800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4600" y="3048391"/>
            <a:ext cx="48598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ru-RU" sz="1600" b="1" i="1" dirty="0">
                <a:latin typeface="Times New Roman"/>
                <a:ea typeface="Times New Roman"/>
              </a:rPr>
              <a:t>* по состоянию на </a:t>
            </a:r>
            <a:r>
              <a:rPr lang="ru-RU" sz="1600" b="1" i="1" dirty="0" smtClean="0">
                <a:latin typeface="Times New Roman"/>
                <a:ea typeface="Times New Roman"/>
              </a:rPr>
              <a:t> 6  октября  </a:t>
            </a:r>
            <a:r>
              <a:rPr lang="ru-RU" sz="1600" b="1" i="1" dirty="0">
                <a:latin typeface="Times New Roman"/>
                <a:ea typeface="Times New Roman"/>
              </a:rPr>
              <a:t>2015 г.</a:t>
            </a:r>
            <a:endParaRPr lang="ru-RU" sz="1600" b="1" i="1" dirty="0">
              <a:effectLst/>
              <a:latin typeface="Times New Roman"/>
              <a:ea typeface="Times New Roman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8806280"/>
              </p:ext>
            </p:extLst>
          </p:nvPr>
        </p:nvGraphicFramePr>
        <p:xfrm>
          <a:off x="762000" y="304800"/>
          <a:ext cx="74676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65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>Динамика </a:t>
            </a:r>
            <a:r>
              <a:rPr lang="ru-RU" sz="2200" b="1" i="1" dirty="0"/>
              <a:t>ВВП России и инвестиций в основной капитал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1" y="1219200"/>
            <a:ext cx="731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758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 smtClean="0">
                <a:latin typeface="Times New Roman"/>
                <a:ea typeface="Times New Roman"/>
              </a:rPr>
              <a:t/>
            </a:r>
            <a:br>
              <a:rPr lang="ru-RU" sz="2000" b="1" i="1" dirty="0" smtClean="0">
                <a:latin typeface="Times New Roman"/>
                <a:ea typeface="Times New Roman"/>
              </a:rPr>
            </a:br>
            <a:r>
              <a:rPr lang="ru-RU" sz="2000" b="1" i="1" dirty="0" smtClean="0">
                <a:latin typeface="Times New Roman"/>
                <a:ea typeface="Times New Roman"/>
              </a:rPr>
              <a:t>Показатели </a:t>
            </a:r>
            <a:r>
              <a:rPr lang="ru-RU" sz="2000" b="1" i="1" dirty="0">
                <a:latin typeface="Times New Roman"/>
                <a:ea typeface="Times New Roman"/>
              </a:rPr>
              <a:t>работы АСВ по страховому возмещению вкладчикам </a:t>
            </a:r>
            <a:r>
              <a:rPr lang="ru-RU" sz="2000" b="1" i="1" dirty="0" smtClean="0">
                <a:latin typeface="Times New Roman"/>
                <a:ea typeface="Times New Roman"/>
              </a:rPr>
              <a:t>банков и </a:t>
            </a:r>
            <a:r>
              <a:rPr lang="ru-RU" sz="2000" b="1" i="1" dirty="0">
                <a:latin typeface="Times New Roman"/>
                <a:ea typeface="Times New Roman"/>
              </a:rPr>
              <a:t>санированию кредитных </a:t>
            </a:r>
            <a:r>
              <a:rPr lang="ru-RU" sz="2000" b="1" i="1" dirty="0" smtClean="0">
                <a:latin typeface="Times New Roman"/>
                <a:ea typeface="Times New Roman"/>
              </a:rPr>
              <a:t>организаций*</a:t>
            </a:r>
            <a:r>
              <a:rPr lang="ru-RU" sz="2000" b="1" i="1" dirty="0">
                <a:latin typeface="Times New Roman"/>
                <a:ea typeface="Times New Roman"/>
              </a:rPr>
              <a:t/>
            </a:r>
            <a:br>
              <a:rPr lang="ru-RU" sz="2000" b="1" i="1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229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3000" y="5181600"/>
            <a:ext cx="7315200" cy="129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*Данные на 1 августа 2015 г. без учета страхового случая группы банков А.Л.Мотылева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(«Российский кредит», М Банк, АМБ Банк и КБ «Тульский промышленник»)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С учетом выплат по этой группе банков, которые, предположительно, могут составить до 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110 </a:t>
            </a:r>
            <a:r>
              <a:rPr lang="ru-RU" sz="1400" b="1" dirty="0">
                <a:solidFill>
                  <a:srgbClr val="C00000"/>
                </a:solidFill>
              </a:rPr>
              <a:t>млрд. руб</a:t>
            </a:r>
            <a:r>
              <a:rPr lang="ru-RU" sz="1400" b="1" dirty="0">
                <a:solidFill>
                  <a:schemeClr val="tx1"/>
                </a:solidFill>
              </a:rPr>
              <a:t>.,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фонд страхования вкладов будет 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исчерпан.</a:t>
            </a:r>
          </a:p>
        </p:txBody>
      </p:sp>
    </p:spTree>
    <p:extLst>
      <p:ext uri="{BB962C8B-B14F-4D97-AF65-F5344CB8AC3E}">
        <p14:creationId xmlns:p14="http://schemas.microsoft.com/office/powerpoint/2010/main" val="142558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9" y="2022474"/>
            <a:ext cx="8008937" cy="2198614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05374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b="1" i="1" dirty="0">
                <a:latin typeface="Times New Roman"/>
                <a:ea typeface="Times New Roman"/>
              </a:rPr>
              <a:t>Макроэкономические показатели</a:t>
            </a:r>
            <a:br>
              <a:rPr lang="ru-RU" sz="2000" b="1" i="1" dirty="0">
                <a:latin typeface="Times New Roman"/>
                <a:ea typeface="Times New Roman"/>
              </a:rPr>
            </a:br>
            <a:r>
              <a:rPr lang="ru-RU" sz="2000" b="1" i="1" dirty="0">
                <a:latin typeface="Times New Roman"/>
                <a:ea typeface="Times New Roman"/>
              </a:rPr>
              <a:t>банковской деятельности в Российской Федерации</a:t>
            </a:r>
            <a:br>
              <a:rPr lang="ru-RU" sz="2000" b="1" i="1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24" y="1371601"/>
            <a:ext cx="7543799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395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96925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Динамика банковского кредитования и просроченной задолженности  в полугодии 2015 года</a:t>
            </a: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74" y="1214524"/>
            <a:ext cx="4040187" cy="928687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4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Динамика банковского кредитования</a:t>
            </a:r>
            <a:br>
              <a:rPr lang="ru-RU" sz="4000" dirty="0" smtClean="0"/>
            </a:br>
            <a:r>
              <a:rPr lang="ru-RU" sz="4000" dirty="0" smtClean="0"/>
              <a:t>в I полугодии 2015 г., трлн. руб.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/>
              <a:t>(без учета валютной переоценки)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9" y="1214438"/>
            <a:ext cx="4041775" cy="785812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dirty="0" smtClean="0"/>
              <a:t>Абсолютные и относительные </a:t>
            </a:r>
            <a:br>
              <a:rPr lang="ru-RU" sz="6400" dirty="0" smtClean="0"/>
            </a:br>
            <a:r>
              <a:rPr lang="ru-RU" sz="6400" dirty="0" smtClean="0"/>
              <a:t>объемы просроченной задолженности</a:t>
            </a:r>
            <a:br>
              <a:rPr lang="ru-RU" sz="6400" dirty="0" smtClean="0"/>
            </a:br>
            <a:r>
              <a:rPr lang="ru-RU" sz="6400" dirty="0" smtClean="0"/>
              <a:t>в российском банковском секторе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9221" name="Содержимое 7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3" y="2286000"/>
            <a:ext cx="3714750" cy="3840163"/>
          </a:xfrm>
        </p:spPr>
      </p:pic>
      <p:pic>
        <p:nvPicPr>
          <p:cNvPr id="9222" name="Содержимое 8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98688"/>
            <a:ext cx="4040188" cy="3903662"/>
          </a:xfrm>
        </p:spPr>
      </p:pic>
      <p:sp>
        <p:nvSpPr>
          <p:cNvPr id="10" name="Кольцо 9"/>
          <p:cNvSpPr/>
          <p:nvPr/>
        </p:nvSpPr>
        <p:spPr>
          <a:xfrm>
            <a:off x="7358063" y="2214649"/>
            <a:ext cx="785812" cy="1214437"/>
          </a:xfrm>
          <a:prstGeom prst="donu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5572125" y="2214649"/>
            <a:ext cx="857250" cy="928687"/>
          </a:xfrm>
          <a:prstGeom prst="donu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6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Финансовый результат банковского сектора</a:t>
            </a:r>
            <a:endParaRPr lang="ru-RU" sz="2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85961"/>
            <a:ext cx="4040188" cy="714375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dirty="0" smtClean="0"/>
              <a:t>Динамика финансового результата банковского сектора России, млрд. руб.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9" y="1214438"/>
            <a:ext cx="4041775" cy="785812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3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400" dirty="0" smtClean="0"/>
              <a:t>Удельный вес прибыльных</a:t>
            </a:r>
            <a:br>
              <a:rPr lang="ru-RU" sz="6400" dirty="0" smtClean="0"/>
            </a:br>
            <a:r>
              <a:rPr lang="ru-RU" sz="6400" dirty="0" smtClean="0"/>
              <a:t>и убыточных кредитных организаций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400" dirty="0"/>
          </a:p>
        </p:txBody>
      </p:sp>
      <p:pic>
        <p:nvPicPr>
          <p:cNvPr id="10245" name="Содержимое 8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46" y="1857381"/>
            <a:ext cx="3571875" cy="4214813"/>
          </a:xfrm>
        </p:spPr>
      </p:pic>
      <p:pic>
        <p:nvPicPr>
          <p:cNvPr id="10246" name="Содержимое 9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5029" y="1857375"/>
            <a:ext cx="4041775" cy="4022725"/>
          </a:xfrm>
        </p:spPr>
      </p:pic>
    </p:spTree>
    <p:extLst>
      <p:ext uri="{BB962C8B-B14F-4D97-AF65-F5344CB8AC3E}">
        <p14:creationId xmlns:p14="http://schemas.microsoft.com/office/powerpoint/2010/main" val="223440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sz="2700" b="1" i="1" dirty="0" smtClean="0"/>
              <a:t>Фактическая и ожидаемая динамика величины и достаточности капитала </a:t>
            </a:r>
            <a:br>
              <a:rPr lang="ru-RU" sz="2700" b="1" i="1" dirty="0" smtClean="0"/>
            </a:br>
            <a:endParaRPr lang="ru-RU" sz="2700" dirty="0"/>
          </a:p>
        </p:txBody>
      </p:sp>
      <p:pic>
        <p:nvPicPr>
          <p:cNvPr id="12291" name="Содержимое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3944" y="1524000"/>
            <a:ext cx="7572375" cy="4572000"/>
          </a:xfrm>
        </p:spPr>
      </p:pic>
      <p:sp>
        <p:nvSpPr>
          <p:cNvPr id="2" name="Кольцо 1"/>
          <p:cNvSpPr/>
          <p:nvPr/>
        </p:nvSpPr>
        <p:spPr>
          <a:xfrm>
            <a:off x="2819400" y="1905000"/>
            <a:ext cx="990600" cy="762000"/>
          </a:xfrm>
          <a:prstGeom prst="donut">
            <a:avLst>
              <a:gd name="adj" fmla="val 3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Кольцо 2"/>
          <p:cNvSpPr/>
          <p:nvPr/>
        </p:nvSpPr>
        <p:spPr>
          <a:xfrm>
            <a:off x="6324600" y="2926081"/>
            <a:ext cx="45719" cy="45719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Кольцо 3"/>
          <p:cNvSpPr/>
          <p:nvPr/>
        </p:nvSpPr>
        <p:spPr>
          <a:xfrm>
            <a:off x="5943600" y="2438400"/>
            <a:ext cx="838200" cy="914400"/>
          </a:xfrm>
          <a:prstGeom prst="donut">
            <a:avLst>
              <a:gd name="adj" fmla="val 277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9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400" b="1" dirty="0" smtClean="0"/>
              <a:t>Рекапитализация банковского сектора в 2009-2010 годах: резюме</a:t>
            </a:r>
            <a:endParaRPr lang="ru-RU" sz="2400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indent="0" algn="just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Основную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долю  финансовой поддержки в рамках антикризисной программы правительства и Банка России  в 2009-2010 гг. получили те банки, которые, по логике вещей, должны были нуждаться в ней меньше других участников рынка.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 общего объема средств, выделенных государством на цели рекапитализации банковского сектора, основная часть (725 из 904 млрд. руб. или более 80%) была направлена на поддержку Сбербанка, ВТБ и Россельхозбанка. </a:t>
            </a:r>
            <a:endParaRPr lang="ru-RU" sz="2000" b="1" dirty="0" smtClean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 этому можно еще добавить  295 млрд. руб., полученные ВТБ в рамках «присоединения» Банка Москвы.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0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Додда-Фрэнка (2010 г.)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solidFill>
            <a:srgbClr val="FFFFCC"/>
          </a:solidFill>
        </p:spPr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sz="2400" b="1" dirty="0" smtClean="0"/>
              <a:t>Ни одного цента на поддержку финансовых посредников из карманов налогоплательщиков (прижизненные завещания);</a:t>
            </a:r>
          </a:p>
          <a:p>
            <a:pPr algn="just"/>
            <a:endParaRPr lang="ru-RU" sz="2400" b="1" dirty="0"/>
          </a:p>
          <a:p>
            <a:pPr algn="just"/>
            <a:r>
              <a:rPr lang="ru-RU" sz="2400" b="1" dirty="0" smtClean="0"/>
              <a:t>Фактический запрет на консолидацию в сегменте крупных финансовых посредников (жесткий режим контроля со сделками </a:t>
            </a:r>
            <a:r>
              <a:rPr lang="en-US" sz="2400" b="1" dirty="0" smtClean="0"/>
              <a:t>M&amp;A</a:t>
            </a:r>
            <a:r>
              <a:rPr lang="ru-RU" sz="2400" b="1" dirty="0" smtClean="0"/>
              <a:t> свыше 50 млрд. долл.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Усиление принципа пропорциональности в реализации регулирования и надзора в финансовом секторе</a:t>
            </a:r>
          </a:p>
          <a:p>
            <a:pPr algn="just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750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Tx/>
          <a:buChar char="5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 Cyr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Tx/>
          <a:buChar char="5"/>
          <a:tabLst/>
          <a:defRPr kumimoji="0" 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 Cyr" pitchFamily="18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1064</Words>
  <Application>Microsoft Office PowerPoint</Application>
  <PresentationFormat>Экран (4:3)</PresentationFormat>
  <Paragraphs>165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31</vt:i4>
      </vt:variant>
    </vt:vector>
  </HeadingPairs>
  <TitlesOfParts>
    <vt:vector size="46" baseType="lpstr">
      <vt:lpstr>AGOpus</vt:lpstr>
      <vt:lpstr>Arial</vt:lpstr>
      <vt:lpstr>Arial Black</vt:lpstr>
      <vt:lpstr>Bookman Old Style</vt:lpstr>
      <vt:lpstr>Calibri</vt:lpstr>
      <vt:lpstr>Segoe UI</vt:lpstr>
      <vt:lpstr>Symbol</vt:lpstr>
      <vt:lpstr>Times New Roman</vt:lpstr>
      <vt:lpstr>Wingdings</vt:lpstr>
      <vt:lpstr>Тема Office</vt:lpstr>
      <vt:lpstr>1_Office Theme</vt:lpstr>
      <vt:lpstr>10_Пиксел</vt:lpstr>
      <vt:lpstr>1_Оформление по умолчанию</vt:lpstr>
      <vt:lpstr>2_Оформление по умолчанию</vt:lpstr>
      <vt:lpstr>3_Тема Office</vt:lpstr>
      <vt:lpstr>                                                                      Александр Хандруев  Банковская система и финансовый рынок в эпоху перемен: актуальные вопросы развития</vt:lpstr>
      <vt:lpstr>Презентация PowerPoint</vt:lpstr>
      <vt:lpstr> Динамика ВВП России и инвестиций в основной капитал </vt:lpstr>
      <vt:lpstr>Макроэкономические показатели банковской деятельности в Российской Федерации </vt:lpstr>
      <vt:lpstr>Динамика банковского кредитования и просроченной задолженности  в полугодии 2015 года</vt:lpstr>
      <vt:lpstr>Финансовый результат банковского сектора</vt:lpstr>
      <vt:lpstr> Фактическая и ожидаемая динамика величины и достаточности капитала  </vt:lpstr>
      <vt:lpstr>Рекапитализация банковского сектора в 2009-2010 годах: резюме</vt:lpstr>
      <vt:lpstr>Закон Додда-Фрэнка (2010 г.)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Концентрация активов в российском банковском секторе, % (с ранжированием кредитных организаций по величине активов) </vt:lpstr>
      <vt:lpstr>Программа рекапитализации банковского сектора  в 2015 году</vt:lpstr>
      <vt:lpstr>Динамика и доля различных групп банков в объемах  ссудной задолженности  субъектов среднего и малого предпринимательства, трлн  руб. </vt:lpstr>
      <vt:lpstr>Доля ТОП-30 российских банков, %</vt:lpstr>
      <vt:lpstr>Вывоз капитала частным сектором, млрд  долл. </vt:lpstr>
      <vt:lpstr>Рекапитализация  банковского сектора -2015:  резюме</vt:lpstr>
      <vt:lpstr>Динамика и структура рефинансирования кредитных организаций Банком России </vt:lpstr>
      <vt:lpstr>Динамика валового кредита Банка России кредитным организациям в 2013-2015 годах</vt:lpstr>
      <vt:lpstr>Отрицательные эффекты олигополизации и монополизации  рынка банковских услуг</vt:lpstr>
      <vt:lpstr>Риск недобросовестного поведения  (moral hazard) в банковской сфере</vt:lpstr>
      <vt:lpstr>Сценарии взаимосвязи “Too big to fail”  и moral hazard</vt:lpstr>
      <vt:lpstr>Презентация PowerPoint</vt:lpstr>
      <vt:lpstr>  Basel Committee on Banking Supervision   Standards   Revised Pillar 3 disclosure requirements           January 2015   </vt:lpstr>
      <vt:lpstr>Презентация PowerPoint</vt:lpstr>
      <vt:lpstr>Количество отозванных лицензий у кредитных организаций </vt:lpstr>
      <vt:lpstr> Показатели работы АСВ по страховому возмещению вкладчикам банков и санированию кредитных организаций* 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Александр Хандруев</cp:lastModifiedBy>
  <cp:revision>46</cp:revision>
  <dcterms:created xsi:type="dcterms:W3CDTF">2015-07-31T21:07:20Z</dcterms:created>
  <dcterms:modified xsi:type="dcterms:W3CDTF">2015-10-08T06:33:37Z</dcterms:modified>
</cp:coreProperties>
</file>