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0" r:id="rId4"/>
    <p:sldId id="281" r:id="rId5"/>
    <p:sldId id="282" r:id="rId6"/>
    <p:sldId id="283" r:id="rId7"/>
    <p:sldId id="288" r:id="rId8"/>
    <p:sldId id="287" r:id="rId9"/>
    <p:sldId id="286" r:id="rId10"/>
    <p:sldId id="28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D4D4D"/>
    <a:srgbClr val="B92D14"/>
    <a:srgbClr val="35759D"/>
    <a:srgbClr val="35B19D"/>
    <a:srgbClr val="000000"/>
    <a:srgbClr val="E8E8E8"/>
    <a:srgbClr val="1E1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536" autoAdjust="0"/>
    <p:restoredTop sz="94980" autoAdjust="0"/>
  </p:normalViewPr>
  <p:slideViewPr>
    <p:cSldViewPr showGuides="1">
      <p:cViewPr varScale="1">
        <p:scale>
          <a:sx n="77" d="100"/>
          <a:sy n="77" d="100"/>
        </p:scale>
        <p:origin x="1061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&#1040;&#1083;&#1077;&#1082;&#1089;&#1077;&#1081;\Documents\&#1086;&#1090;&#1079;&#1099;&#1074;&#1099;2013-2015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Лист1!$E$2</c:f>
              <c:strCache>
                <c:ptCount val="1"/>
                <c:pt idx="0">
                  <c:v>в топ-50 всего</c:v>
                </c:pt>
              </c:strCache>
            </c:strRef>
          </c:tx>
          <c:marker>
            <c:symbol val="none"/>
          </c:marker>
          <c:cat>
            <c:numRef>
              <c:f>Лист1!$A$3:$A$35</c:f>
              <c:numCache>
                <c:formatCode>mmm\-yy</c:formatCode>
                <c:ptCount val="33"/>
                <c:pt idx="0">
                  <c:v>41275</c:v>
                </c:pt>
                <c:pt idx="1">
                  <c:v>41306</c:v>
                </c:pt>
                <c:pt idx="2">
                  <c:v>41336</c:v>
                </c:pt>
                <c:pt idx="3">
                  <c:v>41366</c:v>
                </c:pt>
                <c:pt idx="4">
                  <c:v>41396</c:v>
                </c:pt>
                <c:pt idx="5">
                  <c:v>41426</c:v>
                </c:pt>
                <c:pt idx="6">
                  <c:v>41456</c:v>
                </c:pt>
                <c:pt idx="7">
                  <c:v>41490</c:v>
                </c:pt>
                <c:pt idx="8">
                  <c:v>41520</c:v>
                </c:pt>
                <c:pt idx="9">
                  <c:v>41550</c:v>
                </c:pt>
                <c:pt idx="10">
                  <c:v>41580</c:v>
                </c:pt>
                <c:pt idx="11">
                  <c:v>41610</c:v>
                </c:pt>
                <c:pt idx="12">
                  <c:v>41640</c:v>
                </c:pt>
                <c:pt idx="13">
                  <c:v>41673</c:v>
                </c:pt>
                <c:pt idx="14">
                  <c:v>41703</c:v>
                </c:pt>
                <c:pt idx="15">
                  <c:v>41733</c:v>
                </c:pt>
                <c:pt idx="16">
                  <c:v>41763</c:v>
                </c:pt>
                <c:pt idx="17">
                  <c:v>41793</c:v>
                </c:pt>
                <c:pt idx="18">
                  <c:v>41823</c:v>
                </c:pt>
                <c:pt idx="19">
                  <c:v>41853</c:v>
                </c:pt>
                <c:pt idx="20">
                  <c:v>41883</c:v>
                </c:pt>
                <c:pt idx="21">
                  <c:v>41913</c:v>
                </c:pt>
                <c:pt idx="22">
                  <c:v>41946</c:v>
                </c:pt>
                <c:pt idx="23">
                  <c:v>41976</c:v>
                </c:pt>
                <c:pt idx="24">
                  <c:v>42006</c:v>
                </c:pt>
                <c:pt idx="25">
                  <c:v>42036</c:v>
                </c:pt>
                <c:pt idx="26">
                  <c:v>42066</c:v>
                </c:pt>
                <c:pt idx="27">
                  <c:v>42096</c:v>
                </c:pt>
                <c:pt idx="28">
                  <c:v>42126</c:v>
                </c:pt>
                <c:pt idx="29">
                  <c:v>42156</c:v>
                </c:pt>
                <c:pt idx="30">
                  <c:v>42186</c:v>
                </c:pt>
                <c:pt idx="31">
                  <c:v>42218</c:v>
                </c:pt>
                <c:pt idx="32">
                  <c:v>42248</c:v>
                </c:pt>
              </c:numCache>
            </c:numRef>
          </c:cat>
          <c:val>
            <c:numRef>
              <c:f>Лист1!$E$3:$E$35</c:f>
              <c:numCache>
                <c:formatCode>#,##0</c:formatCode>
                <c:ptCount val="33"/>
                <c:pt idx="0">
                  <c:v>8736949</c:v>
                </c:pt>
                <c:pt idx="1">
                  <c:v>8661865</c:v>
                </c:pt>
                <c:pt idx="2">
                  <c:v>8912369</c:v>
                </c:pt>
                <c:pt idx="3">
                  <c:v>8941539</c:v>
                </c:pt>
                <c:pt idx="4">
                  <c:v>8979095</c:v>
                </c:pt>
                <c:pt idx="5">
                  <c:v>9112010</c:v>
                </c:pt>
                <c:pt idx="6">
                  <c:v>9362796</c:v>
                </c:pt>
                <c:pt idx="7">
                  <c:v>9460067</c:v>
                </c:pt>
                <c:pt idx="8">
                  <c:v>9489405</c:v>
                </c:pt>
                <c:pt idx="9">
                  <c:v>9474393</c:v>
                </c:pt>
                <c:pt idx="10">
                  <c:v>9261188</c:v>
                </c:pt>
                <c:pt idx="11">
                  <c:v>9660806</c:v>
                </c:pt>
                <c:pt idx="12">
                  <c:v>10516629</c:v>
                </c:pt>
                <c:pt idx="13">
                  <c:v>10941986</c:v>
                </c:pt>
                <c:pt idx="14">
                  <c:v>11359945</c:v>
                </c:pt>
                <c:pt idx="15">
                  <c:v>11405763</c:v>
                </c:pt>
                <c:pt idx="16">
                  <c:v>11369935</c:v>
                </c:pt>
                <c:pt idx="17">
                  <c:v>11646186</c:v>
                </c:pt>
                <c:pt idx="18">
                  <c:v>11457587</c:v>
                </c:pt>
                <c:pt idx="19">
                  <c:v>11493850</c:v>
                </c:pt>
                <c:pt idx="20">
                  <c:v>11454374</c:v>
                </c:pt>
                <c:pt idx="21">
                  <c:v>11791707</c:v>
                </c:pt>
                <c:pt idx="22">
                  <c:v>12465199</c:v>
                </c:pt>
                <c:pt idx="23">
                  <c:v>13255433</c:v>
                </c:pt>
                <c:pt idx="24">
                  <c:v>15752947</c:v>
                </c:pt>
                <c:pt idx="25">
                  <c:v>17557368</c:v>
                </c:pt>
                <c:pt idx="26">
                  <c:v>16608155</c:v>
                </c:pt>
                <c:pt idx="27">
                  <c:v>15906790</c:v>
                </c:pt>
                <c:pt idx="28">
                  <c:v>15362717</c:v>
                </c:pt>
                <c:pt idx="29">
                  <c:v>15209829</c:v>
                </c:pt>
                <c:pt idx="30">
                  <c:v>15194064</c:v>
                </c:pt>
                <c:pt idx="31">
                  <c:v>15220787</c:v>
                </c:pt>
                <c:pt idx="32">
                  <c:v>16400038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1829808"/>
        <c:axId val="521822360"/>
      </c:lineChart>
      <c:lineChart>
        <c:grouping val="standard"/>
        <c:varyColors val="0"/>
        <c:ser>
          <c:idx val="1"/>
          <c:order val="1"/>
          <c:tx>
            <c:strRef>
              <c:f>Лист1!$G$2</c:f>
              <c:strCache>
                <c:ptCount val="1"/>
                <c:pt idx="0">
                  <c:v>за пределами топ-50</c:v>
                </c:pt>
              </c:strCache>
            </c:strRef>
          </c:tx>
          <c:marker>
            <c:symbol val="none"/>
          </c:marker>
          <c:cat>
            <c:numRef>
              <c:f>Лист1!$A$3:$A$35</c:f>
              <c:numCache>
                <c:formatCode>mmm\-yy</c:formatCode>
                <c:ptCount val="33"/>
                <c:pt idx="0">
                  <c:v>41275</c:v>
                </c:pt>
                <c:pt idx="1">
                  <c:v>41306</c:v>
                </c:pt>
                <c:pt idx="2">
                  <c:v>41336</c:v>
                </c:pt>
                <c:pt idx="3">
                  <c:v>41366</c:v>
                </c:pt>
                <c:pt idx="4">
                  <c:v>41396</c:v>
                </c:pt>
                <c:pt idx="5">
                  <c:v>41426</c:v>
                </c:pt>
                <c:pt idx="6">
                  <c:v>41456</c:v>
                </c:pt>
                <c:pt idx="7">
                  <c:v>41490</c:v>
                </c:pt>
                <c:pt idx="8">
                  <c:v>41520</c:v>
                </c:pt>
                <c:pt idx="9">
                  <c:v>41550</c:v>
                </c:pt>
                <c:pt idx="10">
                  <c:v>41580</c:v>
                </c:pt>
                <c:pt idx="11">
                  <c:v>41610</c:v>
                </c:pt>
                <c:pt idx="12">
                  <c:v>41640</c:v>
                </c:pt>
                <c:pt idx="13">
                  <c:v>41673</c:v>
                </c:pt>
                <c:pt idx="14">
                  <c:v>41703</c:v>
                </c:pt>
                <c:pt idx="15">
                  <c:v>41733</c:v>
                </c:pt>
                <c:pt idx="16">
                  <c:v>41763</c:v>
                </c:pt>
                <c:pt idx="17">
                  <c:v>41793</c:v>
                </c:pt>
                <c:pt idx="18">
                  <c:v>41823</c:v>
                </c:pt>
                <c:pt idx="19">
                  <c:v>41853</c:v>
                </c:pt>
                <c:pt idx="20">
                  <c:v>41883</c:v>
                </c:pt>
                <c:pt idx="21">
                  <c:v>41913</c:v>
                </c:pt>
                <c:pt idx="22">
                  <c:v>41946</c:v>
                </c:pt>
                <c:pt idx="23">
                  <c:v>41976</c:v>
                </c:pt>
                <c:pt idx="24">
                  <c:v>42006</c:v>
                </c:pt>
                <c:pt idx="25">
                  <c:v>42036</c:v>
                </c:pt>
                <c:pt idx="26">
                  <c:v>42066</c:v>
                </c:pt>
                <c:pt idx="27">
                  <c:v>42096</c:v>
                </c:pt>
                <c:pt idx="28">
                  <c:v>42126</c:v>
                </c:pt>
                <c:pt idx="29">
                  <c:v>42156</c:v>
                </c:pt>
                <c:pt idx="30">
                  <c:v>42186</c:v>
                </c:pt>
                <c:pt idx="31">
                  <c:v>42218</c:v>
                </c:pt>
                <c:pt idx="32">
                  <c:v>42248</c:v>
                </c:pt>
              </c:numCache>
            </c:numRef>
          </c:cat>
          <c:val>
            <c:numRef>
              <c:f>Лист1!$G$3:$G$35</c:f>
              <c:numCache>
                <c:formatCode>#,##0</c:formatCode>
                <c:ptCount val="33"/>
                <c:pt idx="0">
                  <c:v>2288159</c:v>
                </c:pt>
                <c:pt idx="1">
                  <c:v>2204305</c:v>
                </c:pt>
                <c:pt idx="2">
                  <c:v>2144270</c:v>
                </c:pt>
                <c:pt idx="3">
                  <c:v>2185430</c:v>
                </c:pt>
                <c:pt idx="4">
                  <c:v>2082233</c:v>
                </c:pt>
                <c:pt idx="5">
                  <c:v>2163961</c:v>
                </c:pt>
                <c:pt idx="6">
                  <c:v>2188301</c:v>
                </c:pt>
                <c:pt idx="7">
                  <c:v>2207460</c:v>
                </c:pt>
                <c:pt idx="8">
                  <c:v>2234252</c:v>
                </c:pt>
                <c:pt idx="9">
                  <c:v>2289345</c:v>
                </c:pt>
                <c:pt idx="10">
                  <c:v>2290375</c:v>
                </c:pt>
                <c:pt idx="11">
                  <c:v>2239276</c:v>
                </c:pt>
                <c:pt idx="12">
                  <c:v>2363717</c:v>
                </c:pt>
                <c:pt idx="13">
                  <c:v>2283838</c:v>
                </c:pt>
                <c:pt idx="14">
                  <c:v>2187787</c:v>
                </c:pt>
                <c:pt idx="15">
                  <c:v>2187354</c:v>
                </c:pt>
                <c:pt idx="16">
                  <c:v>2077238</c:v>
                </c:pt>
                <c:pt idx="17">
                  <c:v>2115872</c:v>
                </c:pt>
                <c:pt idx="18">
                  <c:v>2077675</c:v>
                </c:pt>
                <c:pt idx="19">
                  <c:v>2016660</c:v>
                </c:pt>
                <c:pt idx="20">
                  <c:v>2013641</c:v>
                </c:pt>
                <c:pt idx="21">
                  <c:v>2043412</c:v>
                </c:pt>
                <c:pt idx="22">
                  <c:v>1990037</c:v>
                </c:pt>
                <c:pt idx="23">
                  <c:v>2060317</c:v>
                </c:pt>
                <c:pt idx="24">
                  <c:v>2313684</c:v>
                </c:pt>
                <c:pt idx="25">
                  <c:v>2291273</c:v>
                </c:pt>
                <c:pt idx="26">
                  <c:v>2245229</c:v>
                </c:pt>
                <c:pt idx="27">
                  <c:v>2132782</c:v>
                </c:pt>
                <c:pt idx="28">
                  <c:v>2006648</c:v>
                </c:pt>
                <c:pt idx="29">
                  <c:v>1966567</c:v>
                </c:pt>
                <c:pt idx="30">
                  <c:v>2115283</c:v>
                </c:pt>
                <c:pt idx="31">
                  <c:v>1996039</c:v>
                </c:pt>
                <c:pt idx="32">
                  <c:v>2047875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1832552"/>
        <c:axId val="521834512"/>
      </c:lineChart>
      <c:dateAx>
        <c:axId val="52182980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521822360"/>
        <c:crosses val="autoZero"/>
        <c:auto val="1"/>
        <c:lblOffset val="100"/>
        <c:baseTimeUnit val="months"/>
      </c:dateAx>
      <c:valAx>
        <c:axId val="521822360"/>
        <c:scaling>
          <c:orientation val="minMax"/>
          <c:min val="8000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521829808"/>
        <c:crosses val="autoZero"/>
        <c:crossBetween val="between"/>
      </c:valAx>
      <c:valAx>
        <c:axId val="521834512"/>
        <c:scaling>
          <c:orientation val="minMax"/>
          <c:min val="1900000"/>
        </c:scaling>
        <c:delete val="0"/>
        <c:axPos val="r"/>
        <c:numFmt formatCode="#,##0" sourceLinked="1"/>
        <c:majorTickMark val="out"/>
        <c:minorTickMark val="none"/>
        <c:tickLblPos val="nextTo"/>
        <c:crossAx val="521832552"/>
        <c:crosses val="max"/>
        <c:crossBetween val="between"/>
      </c:valAx>
      <c:dateAx>
        <c:axId val="521832552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521834512"/>
        <c:crosses val="autoZero"/>
        <c:auto val="1"/>
        <c:lblOffset val="100"/>
        <c:baseTimeUnit val="months"/>
      </c:date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0.65068</cdr:x>
      <cdr:y>0.03115</cdr:y>
    </cdr:from>
    <cdr:to>
      <cdr:x>0.65163</cdr:x>
      <cdr:y>0.80167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5194934" y="135255"/>
          <a:ext cx="7620" cy="33451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0.32864</cdr:x>
      <cdr:y>0.03317</cdr:y>
    </cdr:from>
    <cdr:to>
      <cdr:x>0.32959</cdr:x>
      <cdr:y>0.80369</cdr:y>
    </cdr:to>
    <cdr:cxnSp macro="">
      <cdr:nvCxnSpPr>
        <cdr:cNvPr id="4" name="Прямая соединительная линия 3"/>
        <cdr:cNvCxnSpPr/>
      </cdr:nvCxnSpPr>
      <cdr:spPr>
        <a:xfrm xmlns:a="http://schemas.openxmlformats.org/drawingml/2006/main" flipV="1">
          <a:off x="2623775" y="144016"/>
          <a:ext cx="7585" cy="334520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0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997540F-92A2-4123-87ED-3D09B83C491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32198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5361E5BE-A118-45E8-9406-326F3BCFBE03}" type="slidenum">
              <a:rPr lang="en-US" altLang="ru-RU" sz="1200"/>
              <a:pPr algn="r"/>
              <a:t>1</a:t>
            </a:fld>
            <a:endParaRPr lang="en-US" altLang="ru-RU" sz="120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017284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303D0E0-1775-4CC4-9279-371ACF39A97A}" type="slidenum">
              <a:rPr lang="en-US" altLang="ru-RU" sz="1200"/>
              <a:pPr algn="r"/>
              <a:t>10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11268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5FEF7430-76AA-46BE-A66B-4F462A15BE48}" type="slidenum">
              <a:rPr lang="en-US" altLang="ru-RU" sz="1200"/>
              <a:pPr algn="r"/>
              <a:t>2</a:t>
            </a:fld>
            <a:endParaRPr lang="en-US" altLang="ru-RU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338056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303D0E0-1775-4CC4-9279-371ACF39A97A}" type="slidenum">
              <a:rPr lang="en-US" altLang="ru-RU" sz="1200"/>
              <a:pPr algn="r"/>
              <a:t>3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37144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303D0E0-1775-4CC4-9279-371ACF39A97A}" type="slidenum">
              <a:rPr lang="en-US" altLang="ru-RU" sz="1200"/>
              <a:pPr algn="r"/>
              <a:t>4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537709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303D0E0-1775-4CC4-9279-371ACF39A97A}" type="slidenum">
              <a:rPr lang="en-US" altLang="ru-RU" sz="1200"/>
              <a:pPr algn="r"/>
              <a:t>5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08146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9303D0E0-1775-4CC4-9279-371ACF39A97A}" type="slidenum">
              <a:rPr lang="en-US" altLang="ru-RU" sz="1200"/>
              <a:pPr algn="r"/>
              <a:t>6</a:t>
            </a:fld>
            <a:endParaRPr lang="en-US" altLang="ru-RU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64032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B6161807-4B23-4FEF-9499-6DF268730675}" type="slidenum">
              <a:rPr lang="en-US" altLang="ru-RU" sz="1200"/>
              <a:pPr algn="r"/>
              <a:t>7</a:t>
            </a:fld>
            <a:endParaRPr lang="en-US" altLang="ru-RU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776806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B6161807-4B23-4FEF-9499-6DF268730675}" type="slidenum">
              <a:rPr lang="en-US" altLang="ru-RU" sz="1200"/>
              <a:pPr algn="r"/>
              <a:t>8</a:t>
            </a:fld>
            <a:endParaRPr lang="en-US" altLang="ru-RU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05442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B6161807-4B23-4FEF-9499-6DF268730675}" type="slidenum">
              <a:rPr lang="en-US" altLang="ru-RU" sz="1200"/>
              <a:pPr algn="r"/>
              <a:t>9</a:t>
            </a:fld>
            <a:endParaRPr lang="en-US" altLang="ru-RU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09355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0275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72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83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253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114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05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016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3951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4303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4800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99124"/>
            <a:ext cx="858838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2516"/>
            <a:ext cx="9144000" cy="704850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333333"/>
                </a:solidFill>
              </a:rPr>
              <a:t>Последствия жесткого регулирования в условиях кризиса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115616" y="5799930"/>
            <a:ext cx="432048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anose="020B0604020202020204" pitchFamily="34" charset="0"/>
              </a:defRPr>
            </a:lvl9pPr>
          </a:lstStyle>
          <a:p>
            <a:pPr algn="l" eaLnBrk="1" hangingPunct="1"/>
            <a:r>
              <a:rPr lang="ru-RU" sz="1800" dirty="0" smtClean="0">
                <a:solidFill>
                  <a:srgbClr val="333333"/>
                </a:solidFill>
              </a:rPr>
              <a:t>Капускин Алексей</a:t>
            </a:r>
          </a:p>
          <a:p>
            <a:pPr algn="l" eaLnBrk="1" hangingPunct="1"/>
            <a:r>
              <a:rPr lang="ru-RU" sz="1400" dirty="0" smtClean="0">
                <a:solidFill>
                  <a:srgbClr val="333333"/>
                </a:solidFill>
              </a:rPr>
              <a:t>Советник Председателя Правления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2725"/>
            <a:ext cx="6934200" cy="715963"/>
          </a:xfrm>
        </p:spPr>
        <p:txBody>
          <a:bodyPr/>
          <a:lstStyle/>
          <a:p>
            <a:r>
              <a:rPr lang="ru-RU" altLang="ru-RU" sz="4000" dirty="0"/>
              <a:t>Эпилог</a:t>
            </a:r>
            <a:endParaRPr lang="en-US" altLang="ru-RU" sz="4000" dirty="0" smtClean="0">
              <a:solidFill>
                <a:srgbClr val="4D4D4D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7475"/>
            <a:ext cx="858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2135932" y="1387538"/>
            <a:ext cx="6624736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algn="ctr" eaLnBrk="0" hangingPunct="0">
              <a:spcBef>
                <a:spcPct val="0"/>
              </a:spcBef>
              <a:buNone/>
            </a:pPr>
            <a:r>
              <a:rPr lang="ru-RU" sz="2000" dirty="0"/>
              <a:t>Быть или не быть - вот в чем вопрос</a:t>
            </a:r>
            <a:r>
              <a:rPr lang="ru-RU" sz="2000" dirty="0" smtClean="0"/>
              <a:t>.</a:t>
            </a:r>
          </a:p>
          <a:p>
            <a:pPr marL="0" lvl="0" indent="0" algn="r" eaLnBrk="0" hangingPunct="0">
              <a:spcBef>
                <a:spcPct val="0"/>
              </a:spcBef>
              <a:buNone/>
            </a:pPr>
            <a:endParaRPr lang="ru-RU" sz="2000" dirty="0"/>
          </a:p>
          <a:p>
            <a:pPr marL="0" lvl="0" indent="0" algn="r" eaLnBrk="0" hangingPunct="0">
              <a:spcBef>
                <a:spcPct val="0"/>
              </a:spcBef>
              <a:buNone/>
            </a:pPr>
            <a:r>
              <a:rPr lang="ru-RU" sz="2000" dirty="0" smtClean="0"/>
              <a:t>Достойно </a:t>
            </a:r>
            <a:r>
              <a:rPr lang="ru-RU" sz="2000" dirty="0"/>
              <a:t>ли терпеть безропотно позор судьбы</a:t>
            </a:r>
            <a:br>
              <a:rPr lang="ru-RU" sz="2000" dirty="0"/>
            </a:br>
            <a:endParaRPr lang="ru-RU" sz="2000" dirty="0" smtClean="0"/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2000" dirty="0" smtClean="0"/>
              <a:t>Иль </a:t>
            </a:r>
            <a:r>
              <a:rPr lang="ru-RU" sz="2000" dirty="0"/>
              <a:t>нужно оказать сопротивленье?</a:t>
            </a:r>
            <a:br>
              <a:rPr lang="ru-RU" sz="2000" dirty="0"/>
            </a:br>
            <a:endParaRPr lang="ru-RU" sz="2000" dirty="0" smtClean="0"/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2000" dirty="0" smtClean="0"/>
              <a:t>Восстать</a:t>
            </a:r>
            <a:r>
              <a:rPr lang="ru-RU" sz="2000" dirty="0"/>
              <a:t>, </a:t>
            </a:r>
            <a:endParaRPr lang="ru-RU" sz="2000" dirty="0" smtClean="0"/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2000" dirty="0"/>
              <a:t>	В</a:t>
            </a:r>
            <a:r>
              <a:rPr lang="ru-RU" sz="2000" dirty="0" smtClean="0"/>
              <a:t>ооружиться</a:t>
            </a:r>
            <a:r>
              <a:rPr lang="ru-RU" sz="2000" dirty="0"/>
              <a:t>, </a:t>
            </a:r>
            <a:endParaRPr lang="ru-RU" sz="2000" dirty="0" smtClean="0"/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2000" dirty="0"/>
              <a:t>	</a:t>
            </a:r>
            <a:r>
              <a:rPr lang="ru-RU" sz="2000" dirty="0" smtClean="0"/>
              <a:t>	Победить</a:t>
            </a:r>
          </a:p>
          <a:p>
            <a:pPr marL="0" lvl="0" indent="0" algn="r" eaLnBrk="0" hangingPunct="0">
              <a:spcBef>
                <a:spcPct val="0"/>
              </a:spcBef>
              <a:buNone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Или погибнуть, </a:t>
            </a:r>
            <a:r>
              <a:rPr lang="ru-RU" sz="2000" dirty="0" smtClean="0"/>
              <a:t>умереть</a:t>
            </a:r>
            <a:r>
              <a:rPr lang="ru-RU" sz="2000" dirty="0"/>
              <a:t>, </a:t>
            </a:r>
            <a:r>
              <a:rPr lang="ru-RU" sz="2000" dirty="0" smtClean="0"/>
              <a:t>уснуть…</a:t>
            </a:r>
          </a:p>
          <a:p>
            <a:pPr marL="0" lvl="0" indent="0" algn="r" eaLnBrk="0" hangingPunct="0">
              <a:spcBef>
                <a:spcPct val="0"/>
              </a:spcBef>
              <a:buNone/>
            </a:pP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algn="r" eaLnBrk="0" hangingPunct="0">
              <a:spcBef>
                <a:spcPct val="0"/>
              </a:spcBef>
              <a:buNone/>
            </a:pP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algn="r" eaLnBrk="0" hangingPunct="0">
              <a:spcBef>
                <a:spcPct val="0"/>
              </a:spcBef>
              <a:buNone/>
            </a:pPr>
            <a:endParaRPr lang="ru-RU" altLang="ru-RU" sz="700" dirty="0">
              <a:latin typeface="Arial" panose="020B0604020202020204" pitchFamily="34" charset="0"/>
            </a:endParaRPr>
          </a:p>
          <a:p>
            <a:pPr marL="0" lvl="0" indent="0" algn="r" eaLnBrk="0" hangingPunct="0">
              <a:spcBef>
                <a:spcPct val="0"/>
              </a:spcBef>
              <a:buNone/>
            </a:pP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algn="r" eaLnBrk="0" hangingPunct="0">
              <a:spcBef>
                <a:spcPct val="0"/>
              </a:spcBef>
              <a:buNone/>
            </a:pPr>
            <a:endParaRPr lang="ru-RU" altLang="ru-RU" sz="700" dirty="0">
              <a:latin typeface="Arial" panose="020B0604020202020204" pitchFamily="34" charset="0"/>
            </a:endParaRPr>
          </a:p>
          <a:p>
            <a:pPr marL="0" lvl="0" indent="0" algn="r" eaLnBrk="0" hangingPunct="0">
              <a:spcBef>
                <a:spcPct val="0"/>
              </a:spcBef>
              <a:buNone/>
            </a:pPr>
            <a:r>
              <a:rPr kumimoji="0" lang="ru-RU" alt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(У. Шекспир</a:t>
            </a:r>
            <a:r>
              <a:rPr kumimoji="0" lang="ru-RU" altLang="ru-RU" sz="7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«Гамлет», адаптация перевода Б. Пастернака для спектакля на Таганке)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9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4850" y="212725"/>
            <a:ext cx="6934200" cy="715963"/>
          </a:xfrm>
        </p:spPr>
        <p:txBody>
          <a:bodyPr/>
          <a:lstStyle/>
          <a:p>
            <a:r>
              <a:rPr lang="ru-RU" altLang="ru-RU" sz="3200" dirty="0" smtClean="0">
                <a:solidFill>
                  <a:srgbClr val="4D4D4D"/>
                </a:solidFill>
              </a:rPr>
              <a:t>«Всадники </a:t>
            </a:r>
            <a:r>
              <a:rPr lang="ru-RU" altLang="ru-RU" sz="3200" dirty="0">
                <a:solidFill>
                  <a:srgbClr val="4D4D4D"/>
                </a:solidFill>
              </a:rPr>
              <a:t>А</a:t>
            </a:r>
            <a:r>
              <a:rPr lang="ru-RU" altLang="ru-RU" sz="3200" dirty="0" smtClean="0">
                <a:solidFill>
                  <a:srgbClr val="4D4D4D"/>
                </a:solidFill>
              </a:rPr>
              <a:t>покалипсиса»:</a:t>
            </a:r>
            <a:endParaRPr lang="en-US" altLang="ru-RU" sz="3200" dirty="0" smtClean="0">
              <a:solidFill>
                <a:srgbClr val="4D4D4D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5195" y="1844824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rgbClr val="4D4D4D"/>
                </a:solidFill>
              </a:rPr>
              <a:t>Падение экономики</a:t>
            </a:r>
          </a:p>
          <a:p>
            <a:pPr>
              <a:lnSpc>
                <a:spcPct val="80000"/>
              </a:lnSpc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rgbClr val="4D4D4D"/>
                </a:solidFill>
              </a:rPr>
              <a:t>Девальвация валюты</a:t>
            </a:r>
          </a:p>
          <a:p>
            <a:pPr>
              <a:lnSpc>
                <a:spcPct val="80000"/>
              </a:lnSpc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rgbClr val="4D4D4D"/>
                </a:solidFill>
              </a:rPr>
              <a:t>Недостаток ликвидности</a:t>
            </a:r>
          </a:p>
          <a:p>
            <a:pPr>
              <a:lnSpc>
                <a:spcPct val="80000"/>
              </a:lnSpc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rgbClr val="4D4D4D"/>
                </a:solidFill>
              </a:rPr>
              <a:t>Беспрецедентный пресс регулятора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2400" dirty="0" smtClean="0">
              <a:solidFill>
                <a:srgbClr val="4D4D4D"/>
              </a:solidFill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67779"/>
            <a:ext cx="858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2725"/>
            <a:ext cx="6934200" cy="715963"/>
          </a:xfrm>
        </p:spPr>
        <p:txBody>
          <a:bodyPr/>
          <a:lstStyle/>
          <a:p>
            <a:r>
              <a:rPr lang="ru-RU" altLang="ru-RU" sz="4000" dirty="0" smtClean="0">
                <a:solidFill>
                  <a:srgbClr val="4D4D4D"/>
                </a:solidFill>
              </a:rPr>
              <a:t>Падение экономики:</a:t>
            </a:r>
            <a:endParaRPr lang="en-US" altLang="ru-RU" sz="4000" dirty="0" smtClean="0">
              <a:solidFill>
                <a:srgbClr val="4D4D4D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Доходы сокращаются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Сокращение ссудной задолженности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Сокращение хозяйствующих субъектов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1800" dirty="0" smtClean="0">
              <a:solidFill>
                <a:srgbClr val="4D4D4D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7475"/>
            <a:ext cx="858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2725"/>
            <a:ext cx="6934200" cy="715963"/>
          </a:xfrm>
        </p:spPr>
        <p:txBody>
          <a:bodyPr/>
          <a:lstStyle/>
          <a:p>
            <a:r>
              <a:rPr lang="ru-RU" altLang="ru-RU" sz="4000" dirty="0" smtClean="0">
                <a:solidFill>
                  <a:srgbClr val="4D4D4D"/>
                </a:solidFill>
              </a:rPr>
              <a:t>Девальвация:</a:t>
            </a:r>
            <a:endParaRPr lang="en-US" altLang="ru-RU" sz="4000" dirty="0" smtClean="0">
              <a:solidFill>
                <a:srgbClr val="4D4D4D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060848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Девальвация национальной валюты ведет к невозвратам валютных активов банков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Обязательства в валюте выросли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>
                <a:solidFill>
                  <a:srgbClr val="4D4D4D"/>
                </a:solidFill>
              </a:rPr>
              <a:t>Резкое сокращение бизнеса импортеров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1800" dirty="0" smtClean="0">
              <a:solidFill>
                <a:srgbClr val="4D4D4D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7475"/>
            <a:ext cx="858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09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2725"/>
            <a:ext cx="6934200" cy="715963"/>
          </a:xfrm>
        </p:spPr>
        <p:txBody>
          <a:bodyPr/>
          <a:lstStyle/>
          <a:p>
            <a:r>
              <a:rPr lang="ru-RU" altLang="ru-RU" sz="3600" dirty="0" smtClean="0">
                <a:solidFill>
                  <a:srgbClr val="4D4D4D"/>
                </a:solidFill>
              </a:rPr>
              <a:t>Недостаток ликвидности:</a:t>
            </a:r>
            <a:endParaRPr lang="en-US" altLang="ru-RU" sz="3600" dirty="0" smtClean="0">
              <a:solidFill>
                <a:srgbClr val="4D4D4D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060848"/>
            <a:ext cx="6934200" cy="208823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Проблемы в перераспределении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Курсовой «страх» Регулятора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1800" dirty="0" smtClean="0">
              <a:solidFill>
                <a:srgbClr val="4D4D4D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7475"/>
            <a:ext cx="858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2725"/>
            <a:ext cx="6934200" cy="715963"/>
          </a:xfrm>
        </p:spPr>
        <p:txBody>
          <a:bodyPr/>
          <a:lstStyle/>
          <a:p>
            <a:r>
              <a:rPr lang="ru-RU" altLang="ru-RU" sz="4000" dirty="0" smtClean="0">
                <a:solidFill>
                  <a:srgbClr val="4D4D4D"/>
                </a:solidFill>
              </a:rPr>
              <a:t>Регулятивный «пресс»:</a:t>
            </a:r>
            <a:endParaRPr lang="en-US" altLang="ru-RU" sz="4000" dirty="0" smtClean="0">
              <a:solidFill>
                <a:srgbClr val="4D4D4D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Существует около 50 форм отчетности, при том, что используется обычно несколько 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69-Т, 172-Т – «неНормативная лексика»</a:t>
            </a:r>
            <a:endParaRPr lang="ru-RU" altLang="ru-RU" sz="2400" dirty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4D4D4D"/>
                </a:solidFill>
              </a:rPr>
              <a:t>Регулятор не должен оценивать кредитный портфель </a:t>
            </a:r>
          </a:p>
          <a:p>
            <a:pPr>
              <a:lnSpc>
                <a:spcPct val="80000"/>
              </a:lnSpc>
              <a:defRPr/>
            </a:pPr>
            <a:endParaRPr lang="ru-RU" altLang="ru-RU" sz="2400" dirty="0" smtClean="0">
              <a:solidFill>
                <a:srgbClr val="4D4D4D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altLang="ru-RU" sz="1800" dirty="0" smtClean="0">
              <a:solidFill>
                <a:srgbClr val="4D4D4D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17475"/>
            <a:ext cx="858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3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17488"/>
            <a:ext cx="7315200" cy="715962"/>
          </a:xfrm>
          <a:effectLst>
            <a:outerShdw dist="17961" dir="2700000" algn="ctr" rotWithShape="0">
              <a:schemeClr val="bg1"/>
            </a:outerShdw>
          </a:effectLst>
        </p:spPr>
        <p:txBody>
          <a:bodyPr/>
          <a:lstStyle/>
          <a:p>
            <a:r>
              <a:rPr lang="ru-RU" altLang="ru-RU" sz="2400" dirty="0" smtClean="0"/>
              <a:t>Трансмиссия средств </a:t>
            </a:r>
            <a:r>
              <a:rPr lang="ru-RU" altLang="ru-RU" sz="2400" dirty="0" err="1" smtClean="0"/>
              <a:t>юр.лиц</a:t>
            </a:r>
            <a:r>
              <a:rPr lang="ru-RU" altLang="ru-RU" sz="2400" dirty="0" smtClean="0"/>
              <a:t> в банки ТОР50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91200"/>
            <a:ext cx="858837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929748"/>
              </p:ext>
            </p:extLst>
          </p:nvPr>
        </p:nvGraphicFramePr>
        <p:xfrm>
          <a:off x="580073" y="1556792"/>
          <a:ext cx="7983854" cy="4341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04248" y="2492896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+87,71%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20272" y="4581128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-10,5%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6093296"/>
            <a:ext cx="58326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Остатки </a:t>
            </a:r>
            <a:r>
              <a:rPr lang="ru-RU" sz="1100" dirty="0"/>
              <a:t>и депозиты  реального бизнеса ( юр. лиц резидентов, </a:t>
            </a:r>
            <a:r>
              <a:rPr lang="ru-RU" sz="1100" dirty="0" err="1"/>
              <a:t>небанков</a:t>
            </a:r>
            <a:r>
              <a:rPr lang="ru-RU" sz="1100" dirty="0" smtClean="0"/>
              <a:t>) млн. </a:t>
            </a:r>
            <a:r>
              <a:rPr lang="ru-RU" sz="1100" dirty="0" err="1"/>
              <a:t>руб</a:t>
            </a:r>
            <a:r>
              <a:rPr lang="ru-RU" sz="1100" dirty="0"/>
              <a:t> (суммы 40701,02,03 и 42ххх счетов)</a:t>
            </a:r>
          </a:p>
        </p:txBody>
      </p:sp>
    </p:spTree>
    <p:extLst>
      <p:ext uri="{BB962C8B-B14F-4D97-AF65-F5344CB8AC3E}">
        <p14:creationId xmlns:p14="http://schemas.microsoft.com/office/powerpoint/2010/main" val="168323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17488"/>
            <a:ext cx="7315200" cy="715962"/>
          </a:xfrm>
          <a:effectLst>
            <a:outerShdw dist="17961" dir="2700000" algn="ctr" rotWithShape="0">
              <a:schemeClr val="bg1"/>
            </a:outerShdw>
          </a:effectLst>
        </p:spPr>
        <p:txBody>
          <a:bodyPr/>
          <a:lstStyle/>
          <a:p>
            <a:r>
              <a:rPr lang="ru-RU" altLang="ru-RU" sz="3200" dirty="0" smtClean="0"/>
              <a:t>Влияние регулятора на рынок: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600200"/>
            <a:ext cx="7315200" cy="4191000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ko-KR" sz="20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ru-RU" altLang="ko-KR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Действия регулятора непонятны общественности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ko-KR" sz="14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Дискредитация банковского сообщества в общественном мнении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ru-RU" sz="20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ru-RU" altLang="ru-RU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Непрозрачны для сообщества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600" dirty="0" smtClean="0">
                <a:latin typeface="Verdana" panose="020B0604030504040204" pitchFamily="34" charset="0"/>
                <a:ea typeface="굴림" panose="020B0600000101010101" pitchFamily="34" charset="-127"/>
              </a:rPr>
              <a:t>«Регулятивный пресс»</a:t>
            </a:r>
            <a:endParaRPr lang="ru-RU" altLang="ru-RU" sz="14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None/>
              <a:defRPr/>
            </a:pPr>
            <a:endParaRPr lang="ru-RU" altLang="ru-RU" sz="20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ru-RU" sz="20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ru-RU" sz="20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ru-RU" altLang="ru-RU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Отсутствие регулятивного эффекта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Отрасль либо не изменяется под действием регулятора, либо «ломается»</a:t>
            </a:r>
            <a:endParaRPr lang="ru-RU" altLang="ru-RU" sz="2000" dirty="0" smtClean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91200"/>
            <a:ext cx="858837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трелка вниз 2"/>
          <p:cNvSpPr/>
          <p:nvPr/>
        </p:nvSpPr>
        <p:spPr bwMode="auto">
          <a:xfrm>
            <a:off x="4355976" y="3335660"/>
            <a:ext cx="432048" cy="720080"/>
          </a:xfrm>
          <a:prstGeom prst="downArrow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10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217488"/>
            <a:ext cx="7315200" cy="715962"/>
          </a:xfrm>
          <a:effectLst>
            <a:outerShdw dist="17961" dir="2700000" algn="ctr" rotWithShape="0">
              <a:schemeClr val="bg1"/>
            </a:outerShdw>
          </a:effectLst>
        </p:spPr>
        <p:txBody>
          <a:bodyPr/>
          <a:lstStyle/>
          <a:p>
            <a:r>
              <a:rPr lang="ru-RU" altLang="ru-RU" sz="3200" dirty="0" smtClean="0"/>
              <a:t>Как восстановить доверие: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600200"/>
            <a:ext cx="8496944" cy="41910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  <a:defRPr/>
            </a:pPr>
            <a:r>
              <a:rPr lang="ru-RU" altLang="ko-KR" sz="2000" dirty="0" smtClean="0">
                <a:latin typeface="Verdana" panose="020B0604030504040204" pitchFamily="34" charset="0"/>
                <a:ea typeface="굴림" panose="020B0600000101010101" pitchFamily="34" charset="-127"/>
              </a:rPr>
              <a:t>Создать при Центральном Банке - Общественный Совет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ko-KR" sz="18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ru-RU" altLang="ko-KR" sz="1800" dirty="0">
                <a:latin typeface="Verdana" panose="020B0604030504040204" pitchFamily="34" charset="0"/>
                <a:ea typeface="굴림" panose="020B0600000101010101" pitchFamily="34" charset="-127"/>
              </a:rPr>
              <a:t>Р</a:t>
            </a:r>
            <a:r>
              <a:rPr lang="ru-RU" altLang="ko-KR" sz="18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ешения Регулятора должны стать понятны и обоснованы для банковского сообщества и их контрагентов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ko-KR" sz="18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r>
              <a:rPr lang="ru-RU" altLang="ko-KR" sz="1800" dirty="0" smtClean="0">
                <a:latin typeface="Verdana" panose="020B0604030504040204" pitchFamily="34" charset="0"/>
                <a:ea typeface="굴림" panose="020B0600000101010101" pitchFamily="34" charset="-127"/>
              </a:rPr>
              <a:t>Серьезные решения по банкам рассматривают 3 стороны: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ko-KR" sz="16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ko-KR" sz="1600" dirty="0" smtClean="0">
                <a:latin typeface="Verdana" panose="020B0604030504040204" pitchFamily="34" charset="0"/>
                <a:ea typeface="굴림" panose="020B0600000101010101" pitchFamily="34" charset="-127"/>
              </a:rPr>
              <a:t>Регулятор – указывает на проблемы в банке (обвинитель)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ko-KR" sz="16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Банк – доказывает несостоятельность проблем (ответчик)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ru-RU" altLang="ko-KR" sz="1600" dirty="0" smtClean="0">
                <a:latin typeface="Verdana" panose="020B0604030504040204" pitchFamily="34" charset="0"/>
                <a:ea typeface="굴림" panose="020B0600000101010101" pitchFamily="34" charset="-127"/>
              </a:rPr>
              <a:t>Общественный Совет – позиция банковского сообщества (присяжные)</a:t>
            </a:r>
          </a:p>
          <a:p>
            <a:pPr marL="0" indent="0" algn="just">
              <a:lnSpc>
                <a:spcPct val="80000"/>
              </a:lnSpc>
              <a:buFontTx/>
              <a:buNone/>
              <a:defRPr/>
            </a:pPr>
            <a:endParaRPr lang="ru-RU" altLang="ko-KR" sz="1800" dirty="0">
              <a:latin typeface="Verdana" panose="020B0604030504040204" pitchFamily="34" charset="0"/>
              <a:ea typeface="굴림" panose="020B0600000101010101" pitchFamily="34" charset="-127"/>
            </a:endParaRPr>
          </a:p>
          <a:p>
            <a:pPr marL="0" indent="0" algn="ctr">
              <a:lnSpc>
                <a:spcPct val="80000"/>
              </a:lnSpc>
              <a:buFontTx/>
              <a:buNone/>
              <a:defRPr/>
            </a:pPr>
            <a:r>
              <a:rPr lang="ru-RU" altLang="ko-KR" sz="1800" dirty="0" smtClean="0">
                <a:latin typeface="Verdana" panose="020B0604030504040204" pitchFamily="34" charset="0"/>
                <a:ea typeface="굴림" panose="020B0600000101010101" pitchFamily="34" charset="-127"/>
              </a:rPr>
              <a:t>Результаты заседания публикуются с согласия Банка-ответчика</a:t>
            </a:r>
            <a:endParaRPr lang="en-US" altLang="ko-KR" sz="1800" dirty="0" smtClean="0">
              <a:latin typeface="Verdana" panose="020B0604030504040204" pitchFamily="34" charset="0"/>
              <a:ea typeface="굴림" panose="020B0600000101010101" pitchFamily="34" charset="-127"/>
            </a:endParaRP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791200"/>
            <a:ext cx="858837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50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4D4D4D"/>
      </a:dk1>
      <a:lt1>
        <a:srgbClr val="FFFFFF"/>
      </a:lt1>
      <a:dk2>
        <a:srgbClr val="4D4D4D"/>
      </a:dk2>
      <a:lt2>
        <a:srgbClr val="908E8E"/>
      </a:lt2>
      <a:accent1>
        <a:srgbClr val="AFADAD"/>
      </a:accent1>
      <a:accent2>
        <a:srgbClr val="C2C2C2"/>
      </a:accent2>
      <a:accent3>
        <a:srgbClr val="FFFFFF"/>
      </a:accent3>
      <a:accent4>
        <a:srgbClr val="404040"/>
      </a:accent4>
      <a:accent5>
        <a:srgbClr val="D4D3D3"/>
      </a:accent5>
      <a:accent6>
        <a:srgbClr val="B0B0B0"/>
      </a:accent6>
      <a:hlink>
        <a:srgbClr val="FE0F00"/>
      </a:hlink>
      <a:folHlink>
        <a:srgbClr val="D1D1D1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3910</TotalTime>
  <Words>260</Words>
  <Application>Microsoft Office PowerPoint</Application>
  <PresentationFormat>Экран (4:3)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굴림</vt:lpstr>
      <vt:lpstr>Arial</vt:lpstr>
      <vt:lpstr>Microsoft Sans Serif</vt:lpstr>
      <vt:lpstr>Verdana</vt:lpstr>
      <vt:lpstr>Wingdings</vt:lpstr>
      <vt:lpstr>powerpoint-template-24</vt:lpstr>
      <vt:lpstr>Последствия жесткого регулирования в условиях кризиса </vt:lpstr>
      <vt:lpstr>«Всадники Апокалипсиса»:</vt:lpstr>
      <vt:lpstr>Падение экономики:</vt:lpstr>
      <vt:lpstr>Девальвация:</vt:lpstr>
      <vt:lpstr>Недостаток ликвидности:</vt:lpstr>
      <vt:lpstr>Регулятивный «пресс»:</vt:lpstr>
      <vt:lpstr>Трансмиссия средств юр.лиц в банки ТОР50</vt:lpstr>
      <vt:lpstr>Влияние регулятора на рынок:</vt:lpstr>
      <vt:lpstr>Как восстановить доверие:</vt:lpstr>
      <vt:lpstr>Эпилог</vt:lpstr>
    </vt:vector>
  </TitlesOfParts>
  <Company>Templates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Валютный рынок 2015</dc:title>
  <dc:creator>Алексей Капускин</dc:creator>
  <cp:lastModifiedBy>Алексей Капускин</cp:lastModifiedBy>
  <cp:revision>36</cp:revision>
  <dcterms:created xsi:type="dcterms:W3CDTF">2015-09-08T00:02:27Z</dcterms:created>
  <dcterms:modified xsi:type="dcterms:W3CDTF">2015-10-05T15:11:20Z</dcterms:modified>
</cp:coreProperties>
</file>