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6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1.xml" ContentType="application/vnd.openxmlformats-officedocument.drawingml.chartshapes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10"/>
  </p:notesMasterIdLst>
  <p:sldIdLst>
    <p:sldId id="256" r:id="rId2"/>
    <p:sldId id="288" r:id="rId3"/>
    <p:sldId id="289" r:id="rId4"/>
    <p:sldId id="290" r:id="rId5"/>
    <p:sldId id="291" r:id="rId6"/>
    <p:sldId id="275" r:id="rId7"/>
    <p:sldId id="292" r:id="rId8"/>
    <p:sldId id="281" r:id="rId9"/>
  </p:sldIdLst>
  <p:sldSz cx="9144000" cy="6858000" type="screen4x3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A560"/>
    <a:srgbClr val="E40E41"/>
    <a:srgbClr val="2C63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76985" autoAdjust="0"/>
  </p:normalViewPr>
  <p:slideViewPr>
    <p:cSldViewPr>
      <p:cViewPr>
        <p:scale>
          <a:sx n="75" d="100"/>
          <a:sy n="75" d="100"/>
        </p:scale>
        <p:origin x="1656" y="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lavnov\Documents\&#1040;&#1089;&#1090;&#1088;&#1072;&#1093;&#1072;&#1085;&#1100;_&#1089;&#1077;&#1082;&#1090;&#1086;&#1088;_2015\Charts(&#1040;&#1089;&#1090;&#1088;&#1072;&#1093;&#1072;&#1085;&#1100;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lavnov\Documents\&#1054;&#1090;&#1095;&#1077;&#1090;%20&#1087;&#1086;%20&#1089;&#1080;&#1089;&#1090;&#1077;&#1084;&#1077;%202014\&#1057;&#1090;&#1072;&#1090;&#1080;&#1089;&#1090;&#1080;&#1082;&#1072;_&#1089;&#1077;&#1082;&#1090;&#1086;&#1088;_working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lavnov\Documents\&#1054;&#1090;&#1095;&#1077;&#1090;%20&#1087;&#1086;%20&#1089;&#1080;&#1089;&#1090;&#1077;&#1084;&#1077;%202014\&#1057;&#1090;&#1072;&#1090;&#1080;&#1089;&#1090;&#1080;&#1082;&#1072;_&#1089;&#1077;&#1082;&#1090;&#1086;&#1088;_working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lavnov\Documents\&#1054;&#1090;&#1095;&#1077;&#1090;%20&#1087;&#1086;%20&#1089;&#1080;&#1089;&#1090;&#1077;&#1084;&#1077;%202014\&#1057;&#1090;&#1072;&#1090;&#1080;&#1089;&#1090;&#1080;&#1082;&#1072;_&#1089;&#1077;&#1082;&#1090;&#1086;&#1088;_working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lavnov\Documents\&#1040;&#1089;&#1090;&#1088;&#1072;&#1093;&#1072;&#1085;&#1100;_&#1089;&#1077;&#1082;&#1090;&#1086;&#1088;_2015\Charts(&#1040;&#1089;&#1090;&#1088;&#1072;&#1093;&#1072;&#1085;&#1100;)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lavnov\Documents\&#1054;&#1090;&#1095;&#1077;&#1090;%20&#1087;&#1086;%20&#1089;&#1080;&#1089;&#1090;&#1077;&#1084;&#1077;%202014\&#1057;&#1090;&#1072;&#1090;&#1080;&#1089;&#1090;&#1080;&#1082;&#1072;_&#1089;&#1077;&#1082;&#1090;&#1086;&#1088;_working.xlsx" TargetMode="Externa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chartUserShapes" Target="../drawings/drawing1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lavnov\Documents\&#1041;&#1072;&#1085;&#1082;&#1080;_M&amp;A_2015\&#1041;&#1072;&#1085;&#1082;&#1086;&#1074;&#1089;&#1082;&#1080;&#1077;_&#1075;&#1088;&#1091;&#1087;&#1087;&#1099;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150647264027527E-2"/>
          <c:y val="2.3333333333333334E-2"/>
          <c:w val="0.90599147901453636"/>
          <c:h val="0.7510753338927797"/>
        </c:manualLayout>
      </c:layout>
      <c:lineChart>
        <c:grouping val="standard"/>
        <c:varyColors val="0"/>
        <c:ser>
          <c:idx val="0"/>
          <c:order val="0"/>
          <c:tx>
            <c:strRef>
              <c:f>[1]баланс!$B$25</c:f>
              <c:strCache>
                <c:ptCount val="1"/>
                <c:pt idx="0">
                  <c:v>Физические лица</c:v>
                </c:pt>
              </c:strCache>
            </c:strRef>
          </c:tx>
          <c:spPr>
            <a:ln w="28575" cap="rnd">
              <a:solidFill>
                <a:srgbClr val="B3B4B7"/>
              </a:solidFill>
              <a:round/>
            </a:ln>
            <a:effectLst/>
          </c:spPr>
          <c:marker>
            <c:symbol val="none"/>
          </c:marker>
          <c:cat>
            <c:strRef>
              <c:f>[1]баланс!$O$1:$DO$1</c:f>
              <c:strCache>
                <c:ptCount val="105"/>
                <c:pt idx="0">
                  <c:v>2006</c:v>
                </c:pt>
                <c:pt idx="1">
                  <c:v>1М07</c:v>
                </c:pt>
                <c:pt idx="2">
                  <c:v>2М07</c:v>
                </c:pt>
                <c:pt idx="3">
                  <c:v>3М07</c:v>
                </c:pt>
                <c:pt idx="4">
                  <c:v>4М07</c:v>
                </c:pt>
                <c:pt idx="5">
                  <c:v>5М07</c:v>
                </c:pt>
                <c:pt idx="6">
                  <c:v>6М07</c:v>
                </c:pt>
                <c:pt idx="7">
                  <c:v>7М07</c:v>
                </c:pt>
                <c:pt idx="8">
                  <c:v>8М07</c:v>
                </c:pt>
                <c:pt idx="9">
                  <c:v>9М07</c:v>
                </c:pt>
                <c:pt idx="10">
                  <c:v>10М07</c:v>
                </c:pt>
                <c:pt idx="11">
                  <c:v>11М07</c:v>
                </c:pt>
                <c:pt idx="12">
                  <c:v>2007</c:v>
                </c:pt>
                <c:pt idx="13">
                  <c:v>1М08</c:v>
                </c:pt>
                <c:pt idx="14">
                  <c:v>2М08</c:v>
                </c:pt>
                <c:pt idx="15">
                  <c:v>3М08</c:v>
                </c:pt>
                <c:pt idx="16">
                  <c:v>4М08</c:v>
                </c:pt>
                <c:pt idx="17">
                  <c:v>5М08</c:v>
                </c:pt>
                <c:pt idx="18">
                  <c:v>6М08</c:v>
                </c:pt>
                <c:pt idx="19">
                  <c:v>7М08</c:v>
                </c:pt>
                <c:pt idx="20">
                  <c:v>8М08</c:v>
                </c:pt>
                <c:pt idx="21">
                  <c:v>9М08</c:v>
                </c:pt>
                <c:pt idx="22">
                  <c:v>10М08</c:v>
                </c:pt>
                <c:pt idx="23">
                  <c:v>11М08</c:v>
                </c:pt>
                <c:pt idx="24">
                  <c:v>2008</c:v>
                </c:pt>
                <c:pt idx="25">
                  <c:v> 1М09</c:v>
                </c:pt>
                <c:pt idx="26">
                  <c:v> 2М09</c:v>
                </c:pt>
                <c:pt idx="27">
                  <c:v>3М09</c:v>
                </c:pt>
                <c:pt idx="28">
                  <c:v>4М09</c:v>
                </c:pt>
                <c:pt idx="29">
                  <c:v>5М09</c:v>
                </c:pt>
                <c:pt idx="30">
                  <c:v>6М09</c:v>
                </c:pt>
                <c:pt idx="31">
                  <c:v>7М09</c:v>
                </c:pt>
                <c:pt idx="32">
                  <c:v>8М09</c:v>
                </c:pt>
                <c:pt idx="33">
                  <c:v>9М09</c:v>
                </c:pt>
                <c:pt idx="34">
                  <c:v>10М09</c:v>
                </c:pt>
                <c:pt idx="35">
                  <c:v>11М09</c:v>
                </c:pt>
                <c:pt idx="36">
                  <c:v>2009</c:v>
                </c:pt>
                <c:pt idx="37">
                  <c:v>1М10</c:v>
                </c:pt>
                <c:pt idx="38">
                  <c:v>2М10</c:v>
                </c:pt>
                <c:pt idx="39">
                  <c:v>3М10</c:v>
                </c:pt>
                <c:pt idx="40">
                  <c:v>4М10</c:v>
                </c:pt>
                <c:pt idx="41">
                  <c:v>5М10</c:v>
                </c:pt>
                <c:pt idx="42">
                  <c:v>6М10</c:v>
                </c:pt>
                <c:pt idx="43">
                  <c:v>7М10</c:v>
                </c:pt>
                <c:pt idx="44">
                  <c:v>8М10</c:v>
                </c:pt>
                <c:pt idx="45">
                  <c:v>9М10</c:v>
                </c:pt>
                <c:pt idx="46">
                  <c:v>10М10</c:v>
                </c:pt>
                <c:pt idx="47">
                  <c:v>11М10</c:v>
                </c:pt>
                <c:pt idx="48">
                  <c:v>2010</c:v>
                </c:pt>
                <c:pt idx="49">
                  <c:v>1М11</c:v>
                </c:pt>
                <c:pt idx="50">
                  <c:v>2М11</c:v>
                </c:pt>
                <c:pt idx="51">
                  <c:v>3М11</c:v>
                </c:pt>
                <c:pt idx="52">
                  <c:v>4М11</c:v>
                </c:pt>
                <c:pt idx="53">
                  <c:v>5М11</c:v>
                </c:pt>
                <c:pt idx="54">
                  <c:v>6М11</c:v>
                </c:pt>
                <c:pt idx="55">
                  <c:v>7М11</c:v>
                </c:pt>
                <c:pt idx="56">
                  <c:v>8М11</c:v>
                </c:pt>
                <c:pt idx="57">
                  <c:v>9М11</c:v>
                </c:pt>
                <c:pt idx="58">
                  <c:v>10М11</c:v>
                </c:pt>
                <c:pt idx="59">
                  <c:v>11М11</c:v>
                </c:pt>
                <c:pt idx="60">
                  <c:v>2011</c:v>
                </c:pt>
                <c:pt idx="61">
                  <c:v>1М12</c:v>
                </c:pt>
                <c:pt idx="62">
                  <c:v>2М12</c:v>
                </c:pt>
                <c:pt idx="63">
                  <c:v>3М12</c:v>
                </c:pt>
                <c:pt idx="64">
                  <c:v>4М12</c:v>
                </c:pt>
                <c:pt idx="65">
                  <c:v>5М12</c:v>
                </c:pt>
                <c:pt idx="66">
                  <c:v>6М12</c:v>
                </c:pt>
                <c:pt idx="67">
                  <c:v>7М12</c:v>
                </c:pt>
                <c:pt idx="68">
                  <c:v>8М12</c:v>
                </c:pt>
                <c:pt idx="69">
                  <c:v>9М12</c:v>
                </c:pt>
                <c:pt idx="70">
                  <c:v>10М12</c:v>
                </c:pt>
                <c:pt idx="71">
                  <c:v>11М12</c:v>
                </c:pt>
                <c:pt idx="72">
                  <c:v>2012</c:v>
                </c:pt>
                <c:pt idx="73">
                  <c:v>1М13</c:v>
                </c:pt>
                <c:pt idx="74">
                  <c:v>2М13</c:v>
                </c:pt>
                <c:pt idx="75">
                  <c:v>3М13</c:v>
                </c:pt>
                <c:pt idx="76">
                  <c:v>4М13</c:v>
                </c:pt>
                <c:pt idx="77">
                  <c:v>5М13</c:v>
                </c:pt>
                <c:pt idx="78">
                  <c:v>6М13</c:v>
                </c:pt>
                <c:pt idx="79">
                  <c:v>7М13</c:v>
                </c:pt>
                <c:pt idx="80">
                  <c:v>8М13</c:v>
                </c:pt>
                <c:pt idx="81">
                  <c:v>9М13</c:v>
                </c:pt>
                <c:pt idx="82">
                  <c:v>10М13</c:v>
                </c:pt>
                <c:pt idx="83">
                  <c:v>11М13</c:v>
                </c:pt>
                <c:pt idx="84">
                  <c:v>2013</c:v>
                </c:pt>
                <c:pt idx="85">
                  <c:v>1М14</c:v>
                </c:pt>
                <c:pt idx="86">
                  <c:v>2М14</c:v>
                </c:pt>
                <c:pt idx="87">
                  <c:v>3М14</c:v>
                </c:pt>
                <c:pt idx="88">
                  <c:v>4М14</c:v>
                </c:pt>
                <c:pt idx="89">
                  <c:v>5М14</c:v>
                </c:pt>
                <c:pt idx="90">
                  <c:v>6М14</c:v>
                </c:pt>
                <c:pt idx="91">
                  <c:v>7М14</c:v>
                </c:pt>
                <c:pt idx="92">
                  <c:v>8М14</c:v>
                </c:pt>
                <c:pt idx="93">
                  <c:v>9М14</c:v>
                </c:pt>
                <c:pt idx="94">
                  <c:v>10М14</c:v>
                </c:pt>
                <c:pt idx="95">
                  <c:v>11М14</c:v>
                </c:pt>
                <c:pt idx="96">
                  <c:v>2014</c:v>
                </c:pt>
                <c:pt idx="97">
                  <c:v>1М15</c:v>
                </c:pt>
                <c:pt idx="98">
                  <c:v>2М15</c:v>
                </c:pt>
                <c:pt idx="99">
                  <c:v>3М15</c:v>
                </c:pt>
                <c:pt idx="100">
                  <c:v>4М15</c:v>
                </c:pt>
                <c:pt idx="101">
                  <c:v>5М15</c:v>
                </c:pt>
                <c:pt idx="102">
                  <c:v>6М15</c:v>
                </c:pt>
                <c:pt idx="103">
                  <c:v>7М15</c:v>
                </c:pt>
                <c:pt idx="104">
                  <c:v>8М15</c:v>
                </c:pt>
              </c:strCache>
            </c:strRef>
          </c:cat>
          <c:val>
            <c:numRef>
              <c:f>[1]баланс!$O$25:$DO$25</c:f>
              <c:numCache>
                <c:formatCode>General</c:formatCode>
                <c:ptCount val="105"/>
                <c:pt idx="0">
                  <c:v>0.78316420760317595</c:v>
                </c:pt>
                <c:pt idx="1">
                  <c:v>0.61139260823653641</c:v>
                </c:pt>
                <c:pt idx="2">
                  <c:v>0.60833489827599352</c:v>
                </c:pt>
                <c:pt idx="3">
                  <c:v>0.58536579690360213</c:v>
                </c:pt>
                <c:pt idx="4">
                  <c:v>0.58036345930137889</c:v>
                </c:pt>
                <c:pt idx="5">
                  <c:v>0.5594265792573565</c:v>
                </c:pt>
                <c:pt idx="6">
                  <c:v>0.53655556256306736</c:v>
                </c:pt>
                <c:pt idx="7">
                  <c:v>0.52654575248037605</c:v>
                </c:pt>
                <c:pt idx="8">
                  <c:v>0.5118544315124558</c:v>
                </c:pt>
                <c:pt idx="9">
                  <c:v>0.48292487277792473</c:v>
                </c:pt>
                <c:pt idx="10">
                  <c:v>0.47758173415018579</c:v>
                </c:pt>
                <c:pt idx="11">
                  <c:v>0.47223307544707338</c:v>
                </c:pt>
                <c:pt idx="12">
                  <c:v>0.57811583764627872</c:v>
                </c:pt>
                <c:pt idx="13">
                  <c:v>0.57930176158566837</c:v>
                </c:pt>
                <c:pt idx="14">
                  <c:v>0.57646946050140557</c:v>
                </c:pt>
                <c:pt idx="15">
                  <c:v>0.56495200147559821</c:v>
                </c:pt>
                <c:pt idx="16">
                  <c:v>0.56516488646627816</c:v>
                </c:pt>
                <c:pt idx="17">
                  <c:v>0.55423778231323029</c:v>
                </c:pt>
                <c:pt idx="18">
                  <c:v>0.53480384863363595</c:v>
                </c:pt>
                <c:pt idx="19">
                  <c:v>0.52486796223414034</c:v>
                </c:pt>
                <c:pt idx="20">
                  <c:v>0.50986309079089076</c:v>
                </c:pt>
                <c:pt idx="21">
                  <c:v>0.50699366149605529</c:v>
                </c:pt>
                <c:pt idx="22">
                  <c:v>0.4743995062946349</c:v>
                </c:pt>
                <c:pt idx="23">
                  <c:v>0.4085475762136821</c:v>
                </c:pt>
                <c:pt idx="24">
                  <c:v>0.35208044091042945</c:v>
                </c:pt>
                <c:pt idx="25">
                  <c:v>0.34001837678788616</c:v>
                </c:pt>
                <c:pt idx="26">
                  <c:v>0.28444301559650786</c:v>
                </c:pt>
                <c:pt idx="27">
                  <c:v>0.21042370613437233</c:v>
                </c:pt>
                <c:pt idx="28">
                  <c:v>0.13998119427427569</c:v>
                </c:pt>
                <c:pt idx="29">
                  <c:v>7.8922001535380204E-2</c:v>
                </c:pt>
                <c:pt idx="30">
                  <c:v>3.0123141765547423E-2</c:v>
                </c:pt>
                <c:pt idx="31">
                  <c:v>-1.5191633903019586E-2</c:v>
                </c:pt>
                <c:pt idx="32">
                  <c:v>-5.9225746748239216E-2</c:v>
                </c:pt>
                <c:pt idx="33">
                  <c:v>-9.9270654419635118E-2</c:v>
                </c:pt>
                <c:pt idx="34">
                  <c:v>-0.11988733774185645</c:v>
                </c:pt>
                <c:pt idx="35">
                  <c:v>-0.1155885471898197</c:v>
                </c:pt>
                <c:pt idx="36">
                  <c:v>-0.11037538584088413</c:v>
                </c:pt>
                <c:pt idx="37">
                  <c:v>-0.12170531113753469</c:v>
                </c:pt>
                <c:pt idx="38">
                  <c:v>-0.11215471004456978</c:v>
                </c:pt>
                <c:pt idx="39">
                  <c:v>-8.6628612754087286E-2</c:v>
                </c:pt>
                <c:pt idx="40">
                  <c:v>-6.2668941083847129E-2</c:v>
                </c:pt>
                <c:pt idx="41">
                  <c:v>-3.332976674513155E-2</c:v>
                </c:pt>
                <c:pt idx="42">
                  <c:v>-6.8958057275751994E-3</c:v>
                </c:pt>
                <c:pt idx="43">
                  <c:v>1.3497732272344631E-2</c:v>
                </c:pt>
                <c:pt idx="44">
                  <c:v>3.9537679654626068E-2</c:v>
                </c:pt>
                <c:pt idx="45">
                  <c:v>6.994611026668518E-2</c:v>
                </c:pt>
                <c:pt idx="46">
                  <c:v>9.5895366634200618E-2</c:v>
                </c:pt>
                <c:pt idx="47">
                  <c:v>0.11474541297194807</c:v>
                </c:pt>
                <c:pt idx="48">
                  <c:v>0.14298505792153993</c:v>
                </c:pt>
                <c:pt idx="49">
                  <c:v>0.15075447750669868</c:v>
                </c:pt>
                <c:pt idx="50">
                  <c:v>0.16367452281686945</c:v>
                </c:pt>
                <c:pt idx="51">
                  <c:v>0.18570257048327332</c:v>
                </c:pt>
                <c:pt idx="52">
                  <c:v>0.20668029229778528</c:v>
                </c:pt>
                <c:pt idx="53">
                  <c:v>0.22914937185234385</c:v>
                </c:pt>
                <c:pt idx="54">
                  <c:v>0.23976146389282227</c:v>
                </c:pt>
                <c:pt idx="55">
                  <c:v>0.26528752880647399</c:v>
                </c:pt>
                <c:pt idx="56">
                  <c:v>0.28453147588382155</c:v>
                </c:pt>
                <c:pt idx="57">
                  <c:v>0.30827048248786015</c:v>
                </c:pt>
                <c:pt idx="58">
                  <c:v>0.31449175998578016</c:v>
                </c:pt>
                <c:pt idx="59">
                  <c:v>0.33476749130750183</c:v>
                </c:pt>
                <c:pt idx="60">
                  <c:v>0.35891598119859003</c:v>
                </c:pt>
                <c:pt idx="61">
                  <c:v>0.36823529411764722</c:v>
                </c:pt>
                <c:pt idx="62">
                  <c:v>0.38869120155983428</c:v>
                </c:pt>
                <c:pt idx="63">
                  <c:v>0.40596231814929662</c:v>
                </c:pt>
                <c:pt idx="64">
                  <c:v>0.41963850669389124</c:v>
                </c:pt>
                <c:pt idx="65">
                  <c:v>0.43292284833066952</c:v>
                </c:pt>
                <c:pt idx="66">
                  <c:v>0.44360737112609527</c:v>
                </c:pt>
                <c:pt idx="67">
                  <c:v>0.43138210004659228</c:v>
                </c:pt>
                <c:pt idx="68">
                  <c:v>0.43212604870063442</c:v>
                </c:pt>
                <c:pt idx="69">
                  <c:v>0.41673412173501023</c:v>
                </c:pt>
                <c:pt idx="70">
                  <c:v>0.42707568674419494</c:v>
                </c:pt>
                <c:pt idx="71">
                  <c:v>0.41754122938530736</c:v>
                </c:pt>
                <c:pt idx="72">
                  <c:v>0.39384604298402048</c:v>
                </c:pt>
                <c:pt idx="73">
                  <c:v>0.3964603038119805</c:v>
                </c:pt>
                <c:pt idx="74">
                  <c:v>0.39076485661132376</c:v>
                </c:pt>
                <c:pt idx="75">
                  <c:v>0.37362600081422159</c:v>
                </c:pt>
                <c:pt idx="76">
                  <c:v>0.36548173571953879</c:v>
                </c:pt>
                <c:pt idx="77">
                  <c:v>0.3478295024273752</c:v>
                </c:pt>
                <c:pt idx="78">
                  <c:v>0.34292365274016356</c:v>
                </c:pt>
                <c:pt idx="79">
                  <c:v>0.33792001420391515</c:v>
                </c:pt>
                <c:pt idx="80">
                  <c:v>0.32458421443676078</c:v>
                </c:pt>
                <c:pt idx="81">
                  <c:v>0.31016318510570118</c:v>
                </c:pt>
                <c:pt idx="82">
                  <c:v>0.30139155859977795</c:v>
                </c:pt>
                <c:pt idx="83">
                  <c:v>0.2913802221047066</c:v>
                </c:pt>
                <c:pt idx="84">
                  <c:v>0.28692921120316406</c:v>
                </c:pt>
                <c:pt idx="85">
                  <c:v>0.28019652111447479</c:v>
                </c:pt>
                <c:pt idx="86">
                  <c:v>0.27405575255858539</c:v>
                </c:pt>
                <c:pt idx="87">
                  <c:v>0.26308380053841773</c:v>
                </c:pt>
                <c:pt idx="88">
                  <c:v>0.24626856739320391</c:v>
                </c:pt>
                <c:pt idx="89">
                  <c:v>0.22619713712873568</c:v>
                </c:pt>
                <c:pt idx="90">
                  <c:v>0.20537019203534812</c:v>
                </c:pt>
                <c:pt idx="91">
                  <c:v>0.1966027469975451</c:v>
                </c:pt>
                <c:pt idx="92">
                  <c:v>0.18213688582061338</c:v>
                </c:pt>
                <c:pt idx="93">
                  <c:v>0.18026718856364887</c:v>
                </c:pt>
                <c:pt idx="94">
                  <c:v>0.16580159976700393</c:v>
                </c:pt>
                <c:pt idx="95">
                  <c:v>0.15895782145782156</c:v>
                </c:pt>
                <c:pt idx="96">
                  <c:v>0.13795181327896655</c:v>
                </c:pt>
                <c:pt idx="97">
                  <c:v>0.12762652932394114</c:v>
                </c:pt>
                <c:pt idx="98">
                  <c:v>9.8088351822504194E-2</c:v>
                </c:pt>
                <c:pt idx="99">
                  <c:v>6.9660350794861214E-2</c:v>
                </c:pt>
                <c:pt idx="100">
                  <c:v>3.9487196846007766E-2</c:v>
                </c:pt>
                <c:pt idx="101">
                  <c:v>2.4203131387069643E-2</c:v>
                </c:pt>
                <c:pt idx="102">
                  <c:v>8.2337017820888203E-3</c:v>
                </c:pt>
                <c:pt idx="103">
                  <c:v>-7.587519869875492E-3</c:v>
                </c:pt>
                <c:pt idx="104">
                  <c:v>-1.7556346381969012E-2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[1]баланс!$B$28</c:f>
              <c:strCache>
                <c:ptCount val="1"/>
                <c:pt idx="0">
                  <c:v>Корпоративные клиенты</c:v>
                </c:pt>
              </c:strCache>
            </c:strRef>
          </c:tx>
          <c:spPr>
            <a:ln w="28575" cap="rnd">
              <a:solidFill>
                <a:srgbClr val="002D62"/>
              </a:solidFill>
              <a:round/>
            </a:ln>
            <a:effectLst/>
          </c:spPr>
          <c:marker>
            <c:symbol val="none"/>
          </c:marker>
          <c:cat>
            <c:strRef>
              <c:f>[1]баланс!$O$1:$DO$1</c:f>
              <c:strCache>
                <c:ptCount val="105"/>
                <c:pt idx="0">
                  <c:v>2006</c:v>
                </c:pt>
                <c:pt idx="1">
                  <c:v>1М07</c:v>
                </c:pt>
                <c:pt idx="2">
                  <c:v>2М07</c:v>
                </c:pt>
                <c:pt idx="3">
                  <c:v>3М07</c:v>
                </c:pt>
                <c:pt idx="4">
                  <c:v>4М07</c:v>
                </c:pt>
                <c:pt idx="5">
                  <c:v>5М07</c:v>
                </c:pt>
                <c:pt idx="6">
                  <c:v>6М07</c:v>
                </c:pt>
                <c:pt idx="7">
                  <c:v>7М07</c:v>
                </c:pt>
                <c:pt idx="8">
                  <c:v>8М07</c:v>
                </c:pt>
                <c:pt idx="9">
                  <c:v>9М07</c:v>
                </c:pt>
                <c:pt idx="10">
                  <c:v>10М07</c:v>
                </c:pt>
                <c:pt idx="11">
                  <c:v>11М07</c:v>
                </c:pt>
                <c:pt idx="12">
                  <c:v>2007</c:v>
                </c:pt>
                <c:pt idx="13">
                  <c:v>1М08</c:v>
                </c:pt>
                <c:pt idx="14">
                  <c:v>2М08</c:v>
                </c:pt>
                <c:pt idx="15">
                  <c:v>3М08</c:v>
                </c:pt>
                <c:pt idx="16">
                  <c:v>4М08</c:v>
                </c:pt>
                <c:pt idx="17">
                  <c:v>5М08</c:v>
                </c:pt>
                <c:pt idx="18">
                  <c:v>6М08</c:v>
                </c:pt>
                <c:pt idx="19">
                  <c:v>7М08</c:v>
                </c:pt>
                <c:pt idx="20">
                  <c:v>8М08</c:v>
                </c:pt>
                <c:pt idx="21">
                  <c:v>9М08</c:v>
                </c:pt>
                <c:pt idx="22">
                  <c:v>10М08</c:v>
                </c:pt>
                <c:pt idx="23">
                  <c:v>11М08</c:v>
                </c:pt>
                <c:pt idx="24">
                  <c:v>2008</c:v>
                </c:pt>
                <c:pt idx="25">
                  <c:v> 1М09</c:v>
                </c:pt>
                <c:pt idx="26">
                  <c:v> 2М09</c:v>
                </c:pt>
                <c:pt idx="27">
                  <c:v>3М09</c:v>
                </c:pt>
                <c:pt idx="28">
                  <c:v>4М09</c:v>
                </c:pt>
                <c:pt idx="29">
                  <c:v>5М09</c:v>
                </c:pt>
                <c:pt idx="30">
                  <c:v>6М09</c:v>
                </c:pt>
                <c:pt idx="31">
                  <c:v>7М09</c:v>
                </c:pt>
                <c:pt idx="32">
                  <c:v>8М09</c:v>
                </c:pt>
                <c:pt idx="33">
                  <c:v>9М09</c:v>
                </c:pt>
                <c:pt idx="34">
                  <c:v>10М09</c:v>
                </c:pt>
                <c:pt idx="35">
                  <c:v>11М09</c:v>
                </c:pt>
                <c:pt idx="36">
                  <c:v>2009</c:v>
                </c:pt>
                <c:pt idx="37">
                  <c:v>1М10</c:v>
                </c:pt>
                <c:pt idx="38">
                  <c:v>2М10</c:v>
                </c:pt>
                <c:pt idx="39">
                  <c:v>3М10</c:v>
                </c:pt>
                <c:pt idx="40">
                  <c:v>4М10</c:v>
                </c:pt>
                <c:pt idx="41">
                  <c:v>5М10</c:v>
                </c:pt>
                <c:pt idx="42">
                  <c:v>6М10</c:v>
                </c:pt>
                <c:pt idx="43">
                  <c:v>7М10</c:v>
                </c:pt>
                <c:pt idx="44">
                  <c:v>8М10</c:v>
                </c:pt>
                <c:pt idx="45">
                  <c:v>9М10</c:v>
                </c:pt>
                <c:pt idx="46">
                  <c:v>10М10</c:v>
                </c:pt>
                <c:pt idx="47">
                  <c:v>11М10</c:v>
                </c:pt>
                <c:pt idx="48">
                  <c:v>2010</c:v>
                </c:pt>
                <c:pt idx="49">
                  <c:v>1М11</c:v>
                </c:pt>
                <c:pt idx="50">
                  <c:v>2М11</c:v>
                </c:pt>
                <c:pt idx="51">
                  <c:v>3М11</c:v>
                </c:pt>
                <c:pt idx="52">
                  <c:v>4М11</c:v>
                </c:pt>
                <c:pt idx="53">
                  <c:v>5М11</c:v>
                </c:pt>
                <c:pt idx="54">
                  <c:v>6М11</c:v>
                </c:pt>
                <c:pt idx="55">
                  <c:v>7М11</c:v>
                </c:pt>
                <c:pt idx="56">
                  <c:v>8М11</c:v>
                </c:pt>
                <c:pt idx="57">
                  <c:v>9М11</c:v>
                </c:pt>
                <c:pt idx="58">
                  <c:v>10М11</c:v>
                </c:pt>
                <c:pt idx="59">
                  <c:v>11М11</c:v>
                </c:pt>
                <c:pt idx="60">
                  <c:v>2011</c:v>
                </c:pt>
                <c:pt idx="61">
                  <c:v>1М12</c:v>
                </c:pt>
                <c:pt idx="62">
                  <c:v>2М12</c:v>
                </c:pt>
                <c:pt idx="63">
                  <c:v>3М12</c:v>
                </c:pt>
                <c:pt idx="64">
                  <c:v>4М12</c:v>
                </c:pt>
                <c:pt idx="65">
                  <c:v>5М12</c:v>
                </c:pt>
                <c:pt idx="66">
                  <c:v>6М12</c:v>
                </c:pt>
                <c:pt idx="67">
                  <c:v>7М12</c:v>
                </c:pt>
                <c:pt idx="68">
                  <c:v>8М12</c:v>
                </c:pt>
                <c:pt idx="69">
                  <c:v>9М12</c:v>
                </c:pt>
                <c:pt idx="70">
                  <c:v>10М12</c:v>
                </c:pt>
                <c:pt idx="71">
                  <c:v>11М12</c:v>
                </c:pt>
                <c:pt idx="72">
                  <c:v>2012</c:v>
                </c:pt>
                <c:pt idx="73">
                  <c:v>1М13</c:v>
                </c:pt>
                <c:pt idx="74">
                  <c:v>2М13</c:v>
                </c:pt>
                <c:pt idx="75">
                  <c:v>3М13</c:v>
                </c:pt>
                <c:pt idx="76">
                  <c:v>4М13</c:v>
                </c:pt>
                <c:pt idx="77">
                  <c:v>5М13</c:v>
                </c:pt>
                <c:pt idx="78">
                  <c:v>6М13</c:v>
                </c:pt>
                <c:pt idx="79">
                  <c:v>7М13</c:v>
                </c:pt>
                <c:pt idx="80">
                  <c:v>8М13</c:v>
                </c:pt>
                <c:pt idx="81">
                  <c:v>9М13</c:v>
                </c:pt>
                <c:pt idx="82">
                  <c:v>10М13</c:v>
                </c:pt>
                <c:pt idx="83">
                  <c:v>11М13</c:v>
                </c:pt>
                <c:pt idx="84">
                  <c:v>2013</c:v>
                </c:pt>
                <c:pt idx="85">
                  <c:v>1М14</c:v>
                </c:pt>
                <c:pt idx="86">
                  <c:v>2М14</c:v>
                </c:pt>
                <c:pt idx="87">
                  <c:v>3М14</c:v>
                </c:pt>
                <c:pt idx="88">
                  <c:v>4М14</c:v>
                </c:pt>
                <c:pt idx="89">
                  <c:v>5М14</c:v>
                </c:pt>
                <c:pt idx="90">
                  <c:v>6М14</c:v>
                </c:pt>
                <c:pt idx="91">
                  <c:v>7М14</c:v>
                </c:pt>
                <c:pt idx="92">
                  <c:v>8М14</c:v>
                </c:pt>
                <c:pt idx="93">
                  <c:v>9М14</c:v>
                </c:pt>
                <c:pt idx="94">
                  <c:v>10М14</c:v>
                </c:pt>
                <c:pt idx="95">
                  <c:v>11М14</c:v>
                </c:pt>
                <c:pt idx="96">
                  <c:v>2014</c:v>
                </c:pt>
                <c:pt idx="97">
                  <c:v>1М15</c:v>
                </c:pt>
                <c:pt idx="98">
                  <c:v>2М15</c:v>
                </c:pt>
                <c:pt idx="99">
                  <c:v>3М15</c:v>
                </c:pt>
                <c:pt idx="100">
                  <c:v>4М15</c:v>
                </c:pt>
                <c:pt idx="101">
                  <c:v>5М15</c:v>
                </c:pt>
                <c:pt idx="102">
                  <c:v>6М15</c:v>
                </c:pt>
                <c:pt idx="103">
                  <c:v>7М15</c:v>
                </c:pt>
                <c:pt idx="104">
                  <c:v>8М15</c:v>
                </c:pt>
              </c:strCache>
            </c:strRef>
          </c:cat>
          <c:val>
            <c:numRef>
              <c:f>[1]баланс!$O$28:$DO$28</c:f>
              <c:numCache>
                <c:formatCode>General</c:formatCode>
                <c:ptCount val="105"/>
                <c:pt idx="0">
                  <c:v>0.40444668332896261</c:v>
                </c:pt>
                <c:pt idx="1">
                  <c:v>0.52889979357884886</c:v>
                </c:pt>
                <c:pt idx="2">
                  <c:v>0.54775943962394913</c:v>
                </c:pt>
                <c:pt idx="3">
                  <c:v>0.55771675455549352</c:v>
                </c:pt>
                <c:pt idx="4">
                  <c:v>0.5623981003523093</c:v>
                </c:pt>
                <c:pt idx="5">
                  <c:v>0.58587958941355045</c:v>
                </c:pt>
                <c:pt idx="6">
                  <c:v>0.56213383922903692</c:v>
                </c:pt>
                <c:pt idx="7">
                  <c:v>0.5792051628771504</c:v>
                </c:pt>
                <c:pt idx="8">
                  <c:v>0.61368647090806827</c:v>
                </c:pt>
                <c:pt idx="9">
                  <c:v>0.6227069181958953</c:v>
                </c:pt>
                <c:pt idx="10">
                  <c:v>0.64683922312266473</c:v>
                </c:pt>
                <c:pt idx="11">
                  <c:v>0.66259431736736163</c:v>
                </c:pt>
                <c:pt idx="12">
                  <c:v>0.5135693221428097</c:v>
                </c:pt>
                <c:pt idx="13">
                  <c:v>0.56014100825789059</c:v>
                </c:pt>
                <c:pt idx="14">
                  <c:v>0.54773725406646045</c:v>
                </c:pt>
                <c:pt idx="15">
                  <c:v>0.55292359003415736</c:v>
                </c:pt>
                <c:pt idx="16">
                  <c:v>0.55992254404641106</c:v>
                </c:pt>
                <c:pt idx="17">
                  <c:v>0.54562100131377789</c:v>
                </c:pt>
                <c:pt idx="18">
                  <c:v>0.5320434734041013</c:v>
                </c:pt>
                <c:pt idx="19">
                  <c:v>0.45284481236957719</c:v>
                </c:pt>
                <c:pt idx="20">
                  <c:v>0.43914080274031631</c:v>
                </c:pt>
                <c:pt idx="21">
                  <c:v>0.41096002573187951</c:v>
                </c:pt>
                <c:pt idx="22">
                  <c:v>0.3904292769767761</c:v>
                </c:pt>
                <c:pt idx="23">
                  <c:v>0.33830693054936645</c:v>
                </c:pt>
                <c:pt idx="24">
                  <c:v>0.31232309974203143</c:v>
                </c:pt>
                <c:pt idx="25">
                  <c:v>0.33365014736738408</c:v>
                </c:pt>
                <c:pt idx="26">
                  <c:v>0.30237742000923884</c:v>
                </c:pt>
                <c:pt idx="27">
                  <c:v>0.23656152213654225</c:v>
                </c:pt>
                <c:pt idx="28">
                  <c:v>0.20371984442054392</c:v>
                </c:pt>
                <c:pt idx="29">
                  <c:v>0.15452561894687311</c:v>
                </c:pt>
                <c:pt idx="30">
                  <c:v>0.11095119930391606</c:v>
                </c:pt>
                <c:pt idx="31">
                  <c:v>0.1200601787869775</c:v>
                </c:pt>
                <c:pt idx="32">
                  <c:v>8.3542676376800351E-2</c:v>
                </c:pt>
                <c:pt idx="33">
                  <c:v>5.7182288289187255E-2</c:v>
                </c:pt>
                <c:pt idx="34">
                  <c:v>3.1650160981375075E-2</c:v>
                </c:pt>
                <c:pt idx="35">
                  <c:v>2.7662897886839399E-2</c:v>
                </c:pt>
                <c:pt idx="36">
                  <c:v>2.5579945322868891E-3</c:v>
                </c:pt>
                <c:pt idx="37">
                  <c:v>-6.5090615467432333E-2</c:v>
                </c:pt>
                <c:pt idx="38">
                  <c:v>-6.755295989910981E-2</c:v>
                </c:pt>
                <c:pt idx="39">
                  <c:v>-5.273791915094761E-2</c:v>
                </c:pt>
                <c:pt idx="40">
                  <c:v>-4.8826583277673308E-2</c:v>
                </c:pt>
                <c:pt idx="41">
                  <c:v>-1.6414656878981249E-2</c:v>
                </c:pt>
                <c:pt idx="42">
                  <c:v>1.5823154809693651E-2</c:v>
                </c:pt>
                <c:pt idx="43">
                  <c:v>2.1288226657920184E-2</c:v>
                </c:pt>
                <c:pt idx="44">
                  <c:v>3.3464997189783352E-2</c:v>
                </c:pt>
                <c:pt idx="45">
                  <c:v>7.1830764391317858E-2</c:v>
                </c:pt>
                <c:pt idx="46">
                  <c:v>8.1703116111497165E-2</c:v>
                </c:pt>
                <c:pt idx="47">
                  <c:v>9.5001456956771868E-2</c:v>
                </c:pt>
                <c:pt idx="48">
                  <c:v>0.1212824315489005</c:v>
                </c:pt>
                <c:pt idx="49">
                  <c:v>0.13049597748028718</c:v>
                </c:pt>
                <c:pt idx="50">
                  <c:v>0.14207623877953557</c:v>
                </c:pt>
                <c:pt idx="51">
                  <c:v>0.16018866557738587</c:v>
                </c:pt>
                <c:pt idx="52">
                  <c:v>0.16588865215968851</c:v>
                </c:pt>
                <c:pt idx="53">
                  <c:v>0.16560160385928624</c:v>
                </c:pt>
                <c:pt idx="54">
                  <c:v>0.16022497947407577</c:v>
                </c:pt>
                <c:pt idx="55">
                  <c:v>0.1847787854226246</c:v>
                </c:pt>
                <c:pt idx="56">
                  <c:v>0.20005891639159779</c:v>
                </c:pt>
                <c:pt idx="57">
                  <c:v>0.22400839361967528</c:v>
                </c:pt>
                <c:pt idx="58">
                  <c:v>0.23316947753617367</c:v>
                </c:pt>
                <c:pt idx="59">
                  <c:v>0.25564585730724976</c:v>
                </c:pt>
                <c:pt idx="60">
                  <c:v>0.25971172375541318</c:v>
                </c:pt>
                <c:pt idx="61">
                  <c:v>0.24141931467700406</c:v>
                </c:pt>
                <c:pt idx="62">
                  <c:v>0.2261548113320595</c:v>
                </c:pt>
                <c:pt idx="63">
                  <c:v>0.22937638317504128</c:v>
                </c:pt>
                <c:pt idx="64">
                  <c:v>0.24171845484162402</c:v>
                </c:pt>
                <c:pt idx="65">
                  <c:v>0.2467850952041819</c:v>
                </c:pt>
                <c:pt idx="66">
                  <c:v>0.24375677892119252</c:v>
                </c:pt>
                <c:pt idx="67">
                  <c:v>0.22534738581284741</c:v>
                </c:pt>
                <c:pt idx="68">
                  <c:v>0.2199940834733789</c:v>
                </c:pt>
                <c:pt idx="69">
                  <c:v>0.16883560617413451</c:v>
                </c:pt>
                <c:pt idx="70">
                  <c:v>0.17117015731614837</c:v>
                </c:pt>
                <c:pt idx="71">
                  <c:v>0.13541254976086137</c:v>
                </c:pt>
                <c:pt idx="72">
                  <c:v>0.12735955563583823</c:v>
                </c:pt>
                <c:pt idx="73">
                  <c:v>0.13536799398263155</c:v>
                </c:pt>
                <c:pt idx="74">
                  <c:v>0.14993733687466215</c:v>
                </c:pt>
                <c:pt idx="75">
                  <c:v>0.13944223107569753</c:v>
                </c:pt>
                <c:pt idx="76">
                  <c:v>0.13614441229158047</c:v>
                </c:pt>
                <c:pt idx="77">
                  <c:v>0.11809623374593814</c:v>
                </c:pt>
                <c:pt idx="78">
                  <c:v>0.11826481833022284</c:v>
                </c:pt>
                <c:pt idx="79">
                  <c:v>0.12934862187202056</c:v>
                </c:pt>
                <c:pt idx="80">
                  <c:v>0.12301564781327867</c:v>
                </c:pt>
                <c:pt idx="81">
                  <c:v>0.12791359601212382</c:v>
                </c:pt>
                <c:pt idx="82">
                  <c:v>0.12815390606429955</c:v>
                </c:pt>
                <c:pt idx="83">
                  <c:v>0.14337675178836284</c:v>
                </c:pt>
                <c:pt idx="84">
                  <c:v>0.12657099652503079</c:v>
                </c:pt>
                <c:pt idx="85">
                  <c:v>0.1608799084557937</c:v>
                </c:pt>
                <c:pt idx="86">
                  <c:v>0.1703070085538454</c:v>
                </c:pt>
                <c:pt idx="87">
                  <c:v>0.18077319281285265</c:v>
                </c:pt>
                <c:pt idx="88">
                  <c:v>0.18037113402061866</c:v>
                </c:pt>
                <c:pt idx="89">
                  <c:v>0.17511711746447922</c:v>
                </c:pt>
                <c:pt idx="90">
                  <c:v>0.15730235565995576</c:v>
                </c:pt>
                <c:pt idx="91">
                  <c:v>0.15990802968048246</c:v>
                </c:pt>
                <c:pt idx="92">
                  <c:v>0.15905050235904294</c:v>
                </c:pt>
                <c:pt idx="93">
                  <c:v>0.17336643432318</c:v>
                </c:pt>
                <c:pt idx="94">
                  <c:v>0.20129465506497923</c:v>
                </c:pt>
                <c:pt idx="95">
                  <c:v>0.23723234810079097</c:v>
                </c:pt>
                <c:pt idx="96">
                  <c:v>0.31299779547717232</c:v>
                </c:pt>
                <c:pt idx="97">
                  <c:v>0.36650627099518829</c:v>
                </c:pt>
                <c:pt idx="98">
                  <c:v>0.28695005831015874</c:v>
                </c:pt>
                <c:pt idx="99">
                  <c:v>0.24284761573209979</c:v>
                </c:pt>
                <c:pt idx="100">
                  <c:v>0.17553903815802441</c:v>
                </c:pt>
                <c:pt idx="101">
                  <c:v>0.18446136052301298</c:v>
                </c:pt>
                <c:pt idx="102">
                  <c:v>0.20733576297440637</c:v>
                </c:pt>
                <c:pt idx="103">
                  <c:v>0.21802222722593934</c:v>
                </c:pt>
                <c:pt idx="104">
                  <c:v>0.26046992794121171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[1]баланс!$B$31</c:f>
              <c:strCache>
                <c:ptCount val="1"/>
                <c:pt idx="0">
                  <c:v>Всего кредитов клиентам</c:v>
                </c:pt>
              </c:strCache>
            </c:strRef>
          </c:tx>
          <c:spPr>
            <a:ln w="28575" cap="rnd">
              <a:solidFill>
                <a:srgbClr val="D10F41"/>
              </a:solidFill>
              <a:round/>
            </a:ln>
            <a:effectLst/>
          </c:spPr>
          <c:marker>
            <c:symbol val="none"/>
          </c:marker>
          <c:cat>
            <c:strRef>
              <c:f>[1]баланс!$O$1:$DO$1</c:f>
              <c:strCache>
                <c:ptCount val="105"/>
                <c:pt idx="0">
                  <c:v>2006</c:v>
                </c:pt>
                <c:pt idx="1">
                  <c:v>1М07</c:v>
                </c:pt>
                <c:pt idx="2">
                  <c:v>2М07</c:v>
                </c:pt>
                <c:pt idx="3">
                  <c:v>3М07</c:v>
                </c:pt>
                <c:pt idx="4">
                  <c:v>4М07</c:v>
                </c:pt>
                <c:pt idx="5">
                  <c:v>5М07</c:v>
                </c:pt>
                <c:pt idx="6">
                  <c:v>6М07</c:v>
                </c:pt>
                <c:pt idx="7">
                  <c:v>7М07</c:v>
                </c:pt>
                <c:pt idx="8">
                  <c:v>8М07</c:v>
                </c:pt>
                <c:pt idx="9">
                  <c:v>9М07</c:v>
                </c:pt>
                <c:pt idx="10">
                  <c:v>10М07</c:v>
                </c:pt>
                <c:pt idx="11">
                  <c:v>11М07</c:v>
                </c:pt>
                <c:pt idx="12">
                  <c:v>2007</c:v>
                </c:pt>
                <c:pt idx="13">
                  <c:v>1М08</c:v>
                </c:pt>
                <c:pt idx="14">
                  <c:v>2М08</c:v>
                </c:pt>
                <c:pt idx="15">
                  <c:v>3М08</c:v>
                </c:pt>
                <c:pt idx="16">
                  <c:v>4М08</c:v>
                </c:pt>
                <c:pt idx="17">
                  <c:v>5М08</c:v>
                </c:pt>
                <c:pt idx="18">
                  <c:v>6М08</c:v>
                </c:pt>
                <c:pt idx="19">
                  <c:v>7М08</c:v>
                </c:pt>
                <c:pt idx="20">
                  <c:v>8М08</c:v>
                </c:pt>
                <c:pt idx="21">
                  <c:v>9М08</c:v>
                </c:pt>
                <c:pt idx="22">
                  <c:v>10М08</c:v>
                </c:pt>
                <c:pt idx="23">
                  <c:v>11М08</c:v>
                </c:pt>
                <c:pt idx="24">
                  <c:v>2008</c:v>
                </c:pt>
                <c:pt idx="25">
                  <c:v> 1М09</c:v>
                </c:pt>
                <c:pt idx="26">
                  <c:v> 2М09</c:v>
                </c:pt>
                <c:pt idx="27">
                  <c:v>3М09</c:v>
                </c:pt>
                <c:pt idx="28">
                  <c:v>4М09</c:v>
                </c:pt>
                <c:pt idx="29">
                  <c:v>5М09</c:v>
                </c:pt>
                <c:pt idx="30">
                  <c:v>6М09</c:v>
                </c:pt>
                <c:pt idx="31">
                  <c:v>7М09</c:v>
                </c:pt>
                <c:pt idx="32">
                  <c:v>8М09</c:v>
                </c:pt>
                <c:pt idx="33">
                  <c:v>9М09</c:v>
                </c:pt>
                <c:pt idx="34">
                  <c:v>10М09</c:v>
                </c:pt>
                <c:pt idx="35">
                  <c:v>11М09</c:v>
                </c:pt>
                <c:pt idx="36">
                  <c:v>2009</c:v>
                </c:pt>
                <c:pt idx="37">
                  <c:v>1М10</c:v>
                </c:pt>
                <c:pt idx="38">
                  <c:v>2М10</c:v>
                </c:pt>
                <c:pt idx="39">
                  <c:v>3М10</c:v>
                </c:pt>
                <c:pt idx="40">
                  <c:v>4М10</c:v>
                </c:pt>
                <c:pt idx="41">
                  <c:v>5М10</c:v>
                </c:pt>
                <c:pt idx="42">
                  <c:v>6М10</c:v>
                </c:pt>
                <c:pt idx="43">
                  <c:v>7М10</c:v>
                </c:pt>
                <c:pt idx="44">
                  <c:v>8М10</c:v>
                </c:pt>
                <c:pt idx="45">
                  <c:v>9М10</c:v>
                </c:pt>
                <c:pt idx="46">
                  <c:v>10М10</c:v>
                </c:pt>
                <c:pt idx="47">
                  <c:v>11М10</c:v>
                </c:pt>
                <c:pt idx="48">
                  <c:v>2010</c:v>
                </c:pt>
                <c:pt idx="49">
                  <c:v>1М11</c:v>
                </c:pt>
                <c:pt idx="50">
                  <c:v>2М11</c:v>
                </c:pt>
                <c:pt idx="51">
                  <c:v>3М11</c:v>
                </c:pt>
                <c:pt idx="52">
                  <c:v>4М11</c:v>
                </c:pt>
                <c:pt idx="53">
                  <c:v>5М11</c:v>
                </c:pt>
                <c:pt idx="54">
                  <c:v>6М11</c:v>
                </c:pt>
                <c:pt idx="55">
                  <c:v>7М11</c:v>
                </c:pt>
                <c:pt idx="56">
                  <c:v>8М11</c:v>
                </c:pt>
                <c:pt idx="57">
                  <c:v>9М11</c:v>
                </c:pt>
                <c:pt idx="58">
                  <c:v>10М11</c:v>
                </c:pt>
                <c:pt idx="59">
                  <c:v>11М11</c:v>
                </c:pt>
                <c:pt idx="60">
                  <c:v>2011</c:v>
                </c:pt>
                <c:pt idx="61">
                  <c:v>1М12</c:v>
                </c:pt>
                <c:pt idx="62">
                  <c:v>2М12</c:v>
                </c:pt>
                <c:pt idx="63">
                  <c:v>3М12</c:v>
                </c:pt>
                <c:pt idx="64">
                  <c:v>4М12</c:v>
                </c:pt>
                <c:pt idx="65">
                  <c:v>5М12</c:v>
                </c:pt>
                <c:pt idx="66">
                  <c:v>6М12</c:v>
                </c:pt>
                <c:pt idx="67">
                  <c:v>7М12</c:v>
                </c:pt>
                <c:pt idx="68">
                  <c:v>8М12</c:v>
                </c:pt>
                <c:pt idx="69">
                  <c:v>9М12</c:v>
                </c:pt>
                <c:pt idx="70">
                  <c:v>10М12</c:v>
                </c:pt>
                <c:pt idx="71">
                  <c:v>11М12</c:v>
                </c:pt>
                <c:pt idx="72">
                  <c:v>2012</c:v>
                </c:pt>
                <c:pt idx="73">
                  <c:v>1М13</c:v>
                </c:pt>
                <c:pt idx="74">
                  <c:v>2М13</c:v>
                </c:pt>
                <c:pt idx="75">
                  <c:v>3М13</c:v>
                </c:pt>
                <c:pt idx="76">
                  <c:v>4М13</c:v>
                </c:pt>
                <c:pt idx="77">
                  <c:v>5М13</c:v>
                </c:pt>
                <c:pt idx="78">
                  <c:v>6М13</c:v>
                </c:pt>
                <c:pt idx="79">
                  <c:v>7М13</c:v>
                </c:pt>
                <c:pt idx="80">
                  <c:v>8М13</c:v>
                </c:pt>
                <c:pt idx="81">
                  <c:v>9М13</c:v>
                </c:pt>
                <c:pt idx="82">
                  <c:v>10М13</c:v>
                </c:pt>
                <c:pt idx="83">
                  <c:v>11М13</c:v>
                </c:pt>
                <c:pt idx="84">
                  <c:v>2013</c:v>
                </c:pt>
                <c:pt idx="85">
                  <c:v>1М14</c:v>
                </c:pt>
                <c:pt idx="86">
                  <c:v>2М14</c:v>
                </c:pt>
                <c:pt idx="87">
                  <c:v>3М14</c:v>
                </c:pt>
                <c:pt idx="88">
                  <c:v>4М14</c:v>
                </c:pt>
                <c:pt idx="89">
                  <c:v>5М14</c:v>
                </c:pt>
                <c:pt idx="90">
                  <c:v>6М14</c:v>
                </c:pt>
                <c:pt idx="91">
                  <c:v>7М14</c:v>
                </c:pt>
                <c:pt idx="92">
                  <c:v>8М14</c:v>
                </c:pt>
                <c:pt idx="93">
                  <c:v>9М14</c:v>
                </c:pt>
                <c:pt idx="94">
                  <c:v>10М14</c:v>
                </c:pt>
                <c:pt idx="95">
                  <c:v>11М14</c:v>
                </c:pt>
                <c:pt idx="96">
                  <c:v>2014</c:v>
                </c:pt>
                <c:pt idx="97">
                  <c:v>1М15</c:v>
                </c:pt>
                <c:pt idx="98">
                  <c:v>2М15</c:v>
                </c:pt>
                <c:pt idx="99">
                  <c:v>3М15</c:v>
                </c:pt>
                <c:pt idx="100">
                  <c:v>4М15</c:v>
                </c:pt>
                <c:pt idx="101">
                  <c:v>5М15</c:v>
                </c:pt>
                <c:pt idx="102">
                  <c:v>6М15</c:v>
                </c:pt>
                <c:pt idx="103">
                  <c:v>7М15</c:v>
                </c:pt>
                <c:pt idx="104">
                  <c:v>8М15</c:v>
                </c:pt>
              </c:strCache>
            </c:strRef>
          </c:cat>
          <c:val>
            <c:numRef>
              <c:f>[1]баланс!$O$31:$DO$31</c:f>
              <c:numCache>
                <c:formatCode>General</c:formatCode>
                <c:ptCount val="105"/>
                <c:pt idx="0">
                  <c:v>0.47662069117385308</c:v>
                </c:pt>
                <c:pt idx="1">
                  <c:v>0.54702268505553064</c:v>
                </c:pt>
                <c:pt idx="2">
                  <c:v>0.56121610981707204</c:v>
                </c:pt>
                <c:pt idx="3">
                  <c:v>0.56399919914641417</c:v>
                </c:pt>
                <c:pt idx="4">
                  <c:v>0.56655357166698117</c:v>
                </c:pt>
                <c:pt idx="5">
                  <c:v>0.57959463082028262</c:v>
                </c:pt>
                <c:pt idx="6">
                  <c:v>0.55599990106205488</c:v>
                </c:pt>
                <c:pt idx="7">
                  <c:v>0.5663686421012919</c:v>
                </c:pt>
                <c:pt idx="8">
                  <c:v>0.58814697802581906</c:v>
                </c:pt>
                <c:pt idx="9">
                  <c:v>0.58707020413384603</c:v>
                </c:pt>
                <c:pt idx="10">
                  <c:v>0.60297611491962289</c:v>
                </c:pt>
                <c:pt idx="11">
                  <c:v>0.61301955505028727</c:v>
                </c:pt>
                <c:pt idx="12">
                  <c:v>0.5284239101669026</c:v>
                </c:pt>
                <c:pt idx="13">
                  <c:v>0.56452559466069241</c:v>
                </c:pt>
                <c:pt idx="14">
                  <c:v>0.55431267162453701</c:v>
                </c:pt>
                <c:pt idx="15">
                  <c:v>0.55569403677938589</c:v>
                </c:pt>
                <c:pt idx="16">
                  <c:v>0.56114581173118649</c:v>
                </c:pt>
                <c:pt idx="17">
                  <c:v>0.54764211927085027</c:v>
                </c:pt>
                <c:pt idx="18">
                  <c:v>0.53269716806657863</c:v>
                </c:pt>
                <c:pt idx="19">
                  <c:v>0.46995517806644527</c:v>
                </c:pt>
                <c:pt idx="20">
                  <c:v>0.45602589413003702</c:v>
                </c:pt>
                <c:pt idx="21">
                  <c:v>0.43383668711387813</c:v>
                </c:pt>
                <c:pt idx="22">
                  <c:v>0.41048790900073562</c:v>
                </c:pt>
                <c:pt idx="23">
                  <c:v>0.35500274248763564</c:v>
                </c:pt>
                <c:pt idx="24">
                  <c:v>0.32177023639269264</c:v>
                </c:pt>
                <c:pt idx="25">
                  <c:v>0.33512116270558479</c:v>
                </c:pt>
                <c:pt idx="26">
                  <c:v>0.29821459177075482</c:v>
                </c:pt>
                <c:pt idx="27">
                  <c:v>0.2305054970909004</c:v>
                </c:pt>
                <c:pt idx="28">
                  <c:v>0.18880854098364908</c:v>
                </c:pt>
                <c:pt idx="29">
                  <c:v>0.13671675964987595</c:v>
                </c:pt>
                <c:pt idx="30">
                  <c:v>9.1783698777305522E-2</c:v>
                </c:pt>
                <c:pt idx="31">
                  <c:v>8.6728405233496897E-2</c:v>
                </c:pt>
                <c:pt idx="32">
                  <c:v>4.8196068198740782E-2</c:v>
                </c:pt>
                <c:pt idx="33">
                  <c:v>1.8011280421301956E-2</c:v>
                </c:pt>
                <c:pt idx="34">
                  <c:v>-6.1890346451396461E-3</c:v>
                </c:pt>
                <c:pt idx="35">
                  <c:v>-7.7327126038950755E-3</c:v>
                </c:pt>
                <c:pt idx="36">
                  <c:v>-2.4892599987898612E-2</c:v>
                </c:pt>
                <c:pt idx="37">
                  <c:v>-7.8216172754422164E-2</c:v>
                </c:pt>
                <c:pt idx="38">
                  <c:v>-7.7795832923719166E-2</c:v>
                </c:pt>
                <c:pt idx="39">
                  <c:v>-6.0462104488594459E-2</c:v>
                </c:pt>
                <c:pt idx="40">
                  <c:v>-5.1931919202623522E-2</c:v>
                </c:pt>
                <c:pt idx="41">
                  <c:v>-2.0196522872846012E-2</c:v>
                </c:pt>
                <c:pt idx="42">
                  <c:v>1.0739871242557708E-2</c:v>
                </c:pt>
                <c:pt idx="43">
                  <c:v>1.9548379661921578E-2</c:v>
                </c:pt>
                <c:pt idx="44">
                  <c:v>3.4814392053527099E-2</c:v>
                </c:pt>
                <c:pt idx="45">
                  <c:v>7.141326639933876E-2</c:v>
                </c:pt>
                <c:pt idx="46">
                  <c:v>8.4841510618265614E-2</c:v>
                </c:pt>
                <c:pt idx="47">
                  <c:v>9.9349664392436976E-2</c:v>
                </c:pt>
                <c:pt idx="48">
                  <c:v>0.12609521209263086</c:v>
                </c:pt>
                <c:pt idx="49">
                  <c:v>0.13497112167525427</c:v>
                </c:pt>
                <c:pt idx="50">
                  <c:v>0.14685152438642035</c:v>
                </c:pt>
                <c:pt idx="51">
                  <c:v>0.16584170822786382</c:v>
                </c:pt>
                <c:pt idx="52">
                  <c:v>0.17493603914652645</c:v>
                </c:pt>
                <c:pt idx="53">
                  <c:v>0.1796191173777697</c:v>
                </c:pt>
                <c:pt idx="54">
                  <c:v>0.17771046471951002</c:v>
                </c:pt>
                <c:pt idx="55">
                  <c:v>0.2026520559680185</c:v>
                </c:pt>
                <c:pt idx="56">
                  <c:v>0.21891501795395363</c:v>
                </c:pt>
                <c:pt idx="57">
                  <c:v>0.24264899148620067</c:v>
                </c:pt>
                <c:pt idx="58">
                  <c:v>0.25133586703726829</c:v>
                </c:pt>
                <c:pt idx="59">
                  <c:v>0.27331482484903669</c:v>
                </c:pt>
                <c:pt idx="60">
                  <c:v>0.28204125040638739</c:v>
                </c:pt>
                <c:pt idx="61">
                  <c:v>0.26982279704002998</c:v>
                </c:pt>
                <c:pt idx="62">
                  <c:v>0.26261803349499413</c:v>
                </c:pt>
                <c:pt idx="63">
                  <c:v>0.26916855212739077</c:v>
                </c:pt>
                <c:pt idx="64">
                  <c:v>0.2822464285148012</c:v>
                </c:pt>
                <c:pt idx="65">
                  <c:v>0.28956777762254426</c:v>
                </c:pt>
                <c:pt idx="66">
                  <c:v>0.29000726873478255</c:v>
                </c:pt>
                <c:pt idx="67">
                  <c:v>0.27347015497548965</c:v>
                </c:pt>
                <c:pt idx="68">
                  <c:v>0.26989559416020437</c:v>
                </c:pt>
                <c:pt idx="69">
                  <c:v>0.22657212749912636</c:v>
                </c:pt>
                <c:pt idx="70">
                  <c:v>0.23122149792835822</c:v>
                </c:pt>
                <c:pt idx="71">
                  <c:v>0.20145649169755853</c:v>
                </c:pt>
                <c:pt idx="72">
                  <c:v>0.19093874779185183</c:v>
                </c:pt>
                <c:pt idx="73">
                  <c:v>0.19837797644780308</c:v>
                </c:pt>
                <c:pt idx="74">
                  <c:v>0.20935892328211869</c:v>
                </c:pt>
                <c:pt idx="75">
                  <c:v>0.19790140499157349</c:v>
                </c:pt>
                <c:pt idx="76">
                  <c:v>0.19398211120728748</c:v>
                </c:pt>
                <c:pt idx="77">
                  <c:v>0.1767689332231217</c:v>
                </c:pt>
                <c:pt idx="78">
                  <c:v>0.17644717814545263</c:v>
                </c:pt>
                <c:pt idx="79">
                  <c:v>0.18410462776659964</c:v>
                </c:pt>
                <c:pt idx="80">
                  <c:v>0.1764897637377425</c:v>
                </c:pt>
                <c:pt idx="81">
                  <c:v>0.17694095595126536</c:v>
                </c:pt>
                <c:pt idx="82">
                  <c:v>0.17527291471070128</c:v>
                </c:pt>
                <c:pt idx="83">
                  <c:v>0.18425434336500346</c:v>
                </c:pt>
                <c:pt idx="84">
                  <c:v>0.1713481422668135</c:v>
                </c:pt>
                <c:pt idx="85">
                  <c:v>0.19443442374568898</c:v>
                </c:pt>
                <c:pt idx="86">
                  <c:v>0.19974576574641012</c:v>
                </c:pt>
                <c:pt idx="87">
                  <c:v>0.20433448570842772</c:v>
                </c:pt>
                <c:pt idx="88">
                  <c:v>0.19937722665635604</c:v>
                </c:pt>
                <c:pt idx="89">
                  <c:v>0.19005905780299526</c:v>
                </c:pt>
                <c:pt idx="90">
                  <c:v>0.17151259181356293</c:v>
                </c:pt>
                <c:pt idx="91">
                  <c:v>0.1707928343442362</c:v>
                </c:pt>
                <c:pt idx="92">
                  <c:v>0.16594603998994772</c:v>
                </c:pt>
                <c:pt idx="93">
                  <c:v>0.17543295248591328</c:v>
                </c:pt>
                <c:pt idx="94">
                  <c:v>0.19060493092321651</c:v>
                </c:pt>
                <c:pt idx="95">
                  <c:v>0.21365782065631289</c:v>
                </c:pt>
                <c:pt idx="96">
                  <c:v>0.25929634616391839</c:v>
                </c:pt>
                <c:pt idx="97">
                  <c:v>0.29450441253752646</c:v>
                </c:pt>
                <c:pt idx="98">
                  <c:v>0.23004121735964178</c:v>
                </c:pt>
                <c:pt idx="99">
                  <c:v>0.19085468404662209</c:v>
                </c:pt>
                <c:pt idx="100">
                  <c:v>0.13476491698951709</c:v>
                </c:pt>
                <c:pt idx="101">
                  <c:v>0.13615903223680648</c:v>
                </c:pt>
                <c:pt idx="102">
                  <c:v>0.14677435494246316</c:v>
                </c:pt>
                <c:pt idx="103">
                  <c:v>0.14962399273762439</c:v>
                </c:pt>
                <c:pt idx="104">
                  <c:v>0.17627471786539339</c:v>
                </c:pt>
              </c:numCache>
            </c:numRef>
          </c:val>
          <c:smooth val="0"/>
        </c:ser>
        <c:ser>
          <c:idx val="3"/>
          <c:order val="3"/>
          <c:tx>
            <c:v>Чистый рост (без валютной переоценки)</c:v>
          </c:tx>
          <c:spPr>
            <a:ln w="28575" cap="rnd">
              <a:solidFill>
                <a:schemeClr val="accent4"/>
              </a:solidFill>
              <a:prstDash val="dash"/>
              <a:round/>
            </a:ln>
            <a:effectLst/>
          </c:spPr>
          <c:marker>
            <c:symbol val="none"/>
          </c:marker>
          <c:val>
            <c:numRef>
              <c:f>Лист4!$C$26:$DC$26</c:f>
              <c:numCache>
                <c:formatCode>General</c:formatCode>
                <c:ptCount val="105"/>
                <c:pt idx="0">
                  <c:v>0.49201507939918454</c:v>
                </c:pt>
                <c:pt idx="1">
                  <c:v>0.55625828734876515</c:v>
                </c:pt>
                <c:pt idx="2">
                  <c:v>0.5708433729103759</c:v>
                </c:pt>
                <c:pt idx="3">
                  <c:v>0.57217824404839179</c:v>
                </c:pt>
                <c:pt idx="4">
                  <c:v>0.57458308062099694</c:v>
                </c:pt>
                <c:pt idx="5">
                  <c:v>0.58605164530586573</c:v>
                </c:pt>
                <c:pt idx="6">
                  <c:v>0.56237899737862773</c:v>
                </c:pt>
                <c:pt idx="7">
                  <c:v>0.57266314957339259</c:v>
                </c:pt>
                <c:pt idx="8">
                  <c:v>0.59350758415581573</c:v>
                </c:pt>
                <c:pt idx="9">
                  <c:v>0.5953809413110317</c:v>
                </c:pt>
                <c:pt idx="10">
                  <c:v>0.61214410652076701</c:v>
                </c:pt>
                <c:pt idx="11">
                  <c:v>0.6222769848201386</c:v>
                </c:pt>
                <c:pt idx="12">
                  <c:v>0.53741448282025361</c:v>
                </c:pt>
                <c:pt idx="13">
                  <c:v>0.57416547863477685</c:v>
                </c:pt>
                <c:pt idx="14">
                  <c:v>0.56408314300361839</c:v>
                </c:pt>
                <c:pt idx="15">
                  <c:v>0.5665770259467735</c:v>
                </c:pt>
                <c:pt idx="16">
                  <c:v>0.57043642818656048</c:v>
                </c:pt>
                <c:pt idx="17">
                  <c:v>0.55699810165919872</c:v>
                </c:pt>
                <c:pt idx="18">
                  <c:v>0.54266856691796916</c:v>
                </c:pt>
                <c:pt idx="19">
                  <c:v>0.48014232430992643</c:v>
                </c:pt>
                <c:pt idx="20">
                  <c:v>0.46028242915624201</c:v>
                </c:pt>
                <c:pt idx="21">
                  <c:v>0.43001933435957207</c:v>
                </c:pt>
                <c:pt idx="22">
                  <c:v>0.3999989391749747</c:v>
                </c:pt>
                <c:pt idx="23">
                  <c:v>0.33490388978273822</c:v>
                </c:pt>
                <c:pt idx="24">
                  <c:v>0.28070055933697036</c:v>
                </c:pt>
                <c:pt idx="25">
                  <c:v>0.25314070133550853</c:v>
                </c:pt>
                <c:pt idx="26">
                  <c:v>0.20786077656839627</c:v>
                </c:pt>
                <c:pt idx="27">
                  <c:v>0.14961989718148222</c:v>
                </c:pt>
                <c:pt idx="28">
                  <c:v>0.11277492587840615</c:v>
                </c:pt>
                <c:pt idx="29">
                  <c:v>7.8905791154461474E-2</c:v>
                </c:pt>
                <c:pt idx="30">
                  <c:v>3.0406641317197114E-2</c:v>
                </c:pt>
                <c:pt idx="31">
                  <c:v>1.8719621065168675E-2</c:v>
                </c:pt>
                <c:pt idx="32">
                  <c:v>-1.2939709045127892E-2</c:v>
                </c:pt>
                <c:pt idx="33">
                  <c:v>-2.7056345369567664E-2</c:v>
                </c:pt>
                <c:pt idx="34">
                  <c:v>-3.8276747138766123E-2</c:v>
                </c:pt>
                <c:pt idx="35">
                  <c:v>-3.9094657298086047E-2</c:v>
                </c:pt>
                <c:pt idx="36">
                  <c:v>-3.1023755407250594E-2</c:v>
                </c:pt>
                <c:pt idx="37">
                  <c:v>-5.018663034209233E-2</c:v>
                </c:pt>
                <c:pt idx="38">
                  <c:v>-3.9156627579672316E-2</c:v>
                </c:pt>
                <c:pt idx="39">
                  <c:v>-2.6523486655313851E-2</c:v>
                </c:pt>
                <c:pt idx="40">
                  <c:v>-2.0093903639309664E-2</c:v>
                </c:pt>
                <c:pt idx="41">
                  <c:v>-7.4115166202884004E-3</c:v>
                </c:pt>
                <c:pt idx="42">
                  <c:v>2.0933850882110271E-2</c:v>
                </c:pt>
                <c:pt idx="43">
                  <c:v>3.7238842500062291E-2</c:v>
                </c:pt>
                <c:pt idx="44">
                  <c:v>5.0268581939381468E-2</c:v>
                </c:pt>
                <c:pt idx="45">
                  <c:v>7.4017388352731764E-2</c:v>
                </c:pt>
                <c:pt idx="46">
                  <c:v>7.5516690692559479E-2</c:v>
                </c:pt>
                <c:pt idx="47">
                  <c:v>9.5460012511088543E-2</c:v>
                </c:pt>
                <c:pt idx="48">
                  <c:v>0.12840219906467545</c:v>
                </c:pt>
                <c:pt idx="49">
                  <c:v>0.14219459008282431</c:v>
                </c:pt>
                <c:pt idx="50">
                  <c:v>0.15372658581618612</c:v>
                </c:pt>
                <c:pt idx="51">
                  <c:v>0.17039435464119773</c:v>
                </c:pt>
                <c:pt idx="52">
                  <c:v>0.18158296450150344</c:v>
                </c:pt>
                <c:pt idx="53">
                  <c:v>0.18807856479951304</c:v>
                </c:pt>
                <c:pt idx="54">
                  <c:v>0.19002239133155568</c:v>
                </c:pt>
                <c:pt idx="55">
                  <c:v>0.21588563584805168</c:v>
                </c:pt>
                <c:pt idx="56">
                  <c:v>0.2234518940928418</c:v>
                </c:pt>
                <c:pt idx="57">
                  <c:v>0.23132451022189179</c:v>
                </c:pt>
                <c:pt idx="58">
                  <c:v>0.25656788523716229</c:v>
                </c:pt>
                <c:pt idx="59">
                  <c:v>0.27277332735242088</c:v>
                </c:pt>
                <c:pt idx="60">
                  <c:v>0.27105663365385374</c:v>
                </c:pt>
                <c:pt idx="61">
                  <c:v>0.26731721974807088</c:v>
                </c:pt>
                <c:pt idx="62">
                  <c:v>0.26302006554308371</c:v>
                </c:pt>
                <c:pt idx="63">
                  <c:v>0.26593084425142438</c:v>
                </c:pt>
                <c:pt idx="64">
                  <c:v>0.27557958959168888</c:v>
                </c:pt>
                <c:pt idx="65">
                  <c:v>0.270332679191641</c:v>
                </c:pt>
                <c:pt idx="66">
                  <c:v>0.26493997807520325</c:v>
                </c:pt>
                <c:pt idx="67">
                  <c:v>0.25116730181716918</c:v>
                </c:pt>
                <c:pt idx="68">
                  <c:v>0.25474779339698872</c:v>
                </c:pt>
                <c:pt idx="69">
                  <c:v>0.23615495956428043</c:v>
                </c:pt>
                <c:pt idx="70">
                  <c:v>0.22638183215831717</c:v>
                </c:pt>
                <c:pt idx="71">
                  <c:v>0.20510260765567673</c:v>
                </c:pt>
                <c:pt idx="72">
                  <c:v>0.20007197156304307</c:v>
                </c:pt>
                <c:pt idx="73">
                  <c:v>0.19850015138438271</c:v>
                </c:pt>
                <c:pt idx="74">
                  <c:v>0.2013347746801126</c:v>
                </c:pt>
                <c:pt idx="75">
                  <c:v>0.18926073992942041</c:v>
                </c:pt>
                <c:pt idx="76">
                  <c:v>0.183026073508155</c:v>
                </c:pt>
                <c:pt idx="77">
                  <c:v>0.17810329086975912</c:v>
                </c:pt>
                <c:pt idx="78">
                  <c:v>0.17494277500436622</c:v>
                </c:pt>
                <c:pt idx="79">
                  <c:v>0.17559884184114194</c:v>
                </c:pt>
                <c:pt idx="80">
                  <c:v>0.16794871803102887</c:v>
                </c:pt>
                <c:pt idx="81">
                  <c:v>0.16648347631174015</c:v>
                </c:pt>
                <c:pt idx="82">
                  <c:v>0.16893879317398106</c:v>
                </c:pt>
                <c:pt idx="83">
                  <c:v>0.16985491351593041</c:v>
                </c:pt>
                <c:pt idx="84">
                  <c:v>0.1564322287657991</c:v>
                </c:pt>
                <c:pt idx="85">
                  <c:v>0.16947395418008207</c:v>
                </c:pt>
                <c:pt idx="86">
                  <c:v>0.16775871720973473</c:v>
                </c:pt>
                <c:pt idx="87">
                  <c:v>0.17555714949672707</c:v>
                </c:pt>
                <c:pt idx="88">
                  <c:v>0.16970507677289046</c:v>
                </c:pt>
                <c:pt idx="89">
                  <c:v>0.16991243098137748</c:v>
                </c:pt>
                <c:pt idx="90">
                  <c:v>0.16427311230771835</c:v>
                </c:pt>
                <c:pt idx="91">
                  <c:v>0.15531453700879178</c:v>
                </c:pt>
                <c:pt idx="92">
                  <c:v>0.14712701037203046</c:v>
                </c:pt>
                <c:pt idx="93">
                  <c:v>0.14255193939242866</c:v>
                </c:pt>
                <c:pt idx="94">
                  <c:v>0.13945710939313488</c:v>
                </c:pt>
                <c:pt idx="95">
                  <c:v>0.1378132419997907</c:v>
                </c:pt>
                <c:pt idx="96">
                  <c:v>0.14260443349342775</c:v>
                </c:pt>
                <c:pt idx="97">
                  <c:v>0.15084963441264543</c:v>
                </c:pt>
                <c:pt idx="98">
                  <c:v>0.11796733004918189</c:v>
                </c:pt>
                <c:pt idx="99">
                  <c:v>9.2875997803161553E-2</c:v>
                </c:pt>
                <c:pt idx="100">
                  <c:v>6.8703807143756013E-2</c:v>
                </c:pt>
                <c:pt idx="101">
                  <c:v>6.025244828084466E-2</c:v>
                </c:pt>
                <c:pt idx="102">
                  <c:v>5.0197727406698034E-2</c:v>
                </c:pt>
                <c:pt idx="103">
                  <c:v>4.9768107474941176E-2</c:v>
                </c:pt>
                <c:pt idx="104">
                  <c:v>4.375467150307423E-2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55158032"/>
        <c:axId val="455156464"/>
      </c:lineChart>
      <c:catAx>
        <c:axId val="455158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FreeSet Light" panose="020B0403040504020204" pitchFamily="34" charset="-52"/>
                <a:ea typeface="+mn-ea"/>
                <a:cs typeface="+mn-cs"/>
              </a:defRPr>
            </a:pPr>
            <a:endParaRPr lang="ru-RU"/>
          </a:p>
        </c:txPr>
        <c:crossAx val="455156464"/>
        <c:crosses val="autoZero"/>
        <c:auto val="1"/>
        <c:lblAlgn val="ctr"/>
        <c:lblOffset val="100"/>
        <c:tickLblSkip val="6"/>
        <c:noMultiLvlLbl val="0"/>
      </c:catAx>
      <c:valAx>
        <c:axId val="455156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FreeSet Light" panose="020B0403040504020204" pitchFamily="34" charset="-52"/>
                <a:ea typeface="+mn-ea"/>
                <a:cs typeface="+mn-cs"/>
              </a:defRPr>
            </a:pPr>
            <a:endParaRPr lang="ru-RU"/>
          </a:p>
        </c:txPr>
        <c:crossAx val="455158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"/>
          <c:y val="0.85425464366399961"/>
          <c:w val="1"/>
          <c:h val="0.1457453563360005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FreeSet Light" panose="020B0403040504020204" pitchFamily="34" charset="-52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FreeSet Light" panose="020B0403040504020204" pitchFamily="34" charset="-52"/>
        </a:defRPr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150647264027527E-2"/>
          <c:y val="0.16072394796804246"/>
          <c:w val="0.90599147901453636"/>
          <c:h val="0.76837328026304408"/>
        </c:manualLayout>
      </c:layout>
      <c:lineChart>
        <c:grouping val="standard"/>
        <c:varyColors val="0"/>
        <c:ser>
          <c:idx val="2"/>
          <c:order val="0"/>
          <c:tx>
            <c:strRef>
              <c:f>просрочка!$B$41</c:f>
              <c:strCache>
                <c:ptCount val="1"/>
                <c:pt idx="0">
                  <c:v>Физические лица</c:v>
                </c:pt>
              </c:strCache>
            </c:strRef>
          </c:tx>
          <c:spPr>
            <a:ln w="28575" cap="rnd">
              <a:solidFill>
                <a:srgbClr val="002D62"/>
              </a:solidFill>
              <a:round/>
            </a:ln>
            <a:effectLst/>
          </c:spPr>
          <c:marker>
            <c:symbol val="none"/>
          </c:marker>
          <c:dPt>
            <c:idx val="0"/>
            <c:marker>
              <c:symbol val="circle"/>
              <c:size val="7"/>
              <c:spPr>
                <a:solidFill>
                  <a:srgbClr val="002D62"/>
                </a:solidFill>
                <a:ln w="9525">
                  <a:solidFill>
                    <a:srgbClr val="002D62"/>
                  </a:solidFill>
                </a:ln>
                <a:effectLst/>
              </c:spPr>
            </c:marker>
            <c:bubble3D val="0"/>
          </c:dPt>
          <c:dPt>
            <c:idx val="12"/>
            <c:marker>
              <c:symbol val="circle"/>
              <c:size val="7"/>
              <c:spPr>
                <a:solidFill>
                  <a:srgbClr val="002D62"/>
                </a:solidFill>
                <a:ln w="9525">
                  <a:solidFill>
                    <a:srgbClr val="002D62"/>
                  </a:solidFill>
                </a:ln>
                <a:effectLst/>
              </c:spPr>
            </c:marker>
            <c:bubble3D val="0"/>
          </c:dPt>
          <c:dPt>
            <c:idx val="24"/>
            <c:marker>
              <c:symbol val="circle"/>
              <c:size val="7"/>
              <c:spPr>
                <a:solidFill>
                  <a:srgbClr val="002D62"/>
                </a:solidFill>
                <a:ln w="9525">
                  <a:solidFill>
                    <a:srgbClr val="002D62"/>
                  </a:solidFill>
                </a:ln>
                <a:effectLst/>
              </c:spPr>
            </c:marker>
            <c:bubble3D val="0"/>
          </c:dPt>
          <c:dPt>
            <c:idx val="36"/>
            <c:marker>
              <c:symbol val="circle"/>
              <c:size val="7"/>
              <c:spPr>
                <a:solidFill>
                  <a:srgbClr val="002D62"/>
                </a:solidFill>
                <a:ln w="9525">
                  <a:solidFill>
                    <a:srgbClr val="002D62"/>
                  </a:solidFill>
                </a:ln>
                <a:effectLst/>
              </c:spPr>
            </c:marker>
            <c:bubble3D val="0"/>
          </c:dPt>
          <c:dPt>
            <c:idx val="48"/>
            <c:marker>
              <c:symbol val="circle"/>
              <c:size val="7"/>
              <c:spPr>
                <a:solidFill>
                  <a:srgbClr val="002D62"/>
                </a:solidFill>
                <a:ln w="9525">
                  <a:solidFill>
                    <a:srgbClr val="002D62"/>
                  </a:solidFill>
                </a:ln>
                <a:effectLst/>
              </c:spPr>
            </c:marker>
            <c:bubble3D val="0"/>
          </c:dPt>
          <c:cat>
            <c:strRef>
              <c:f>просрочка!$R$2:$BV$2</c:f>
              <c:strCache>
                <c:ptCount val="57"/>
                <c:pt idx="0">
                  <c:v>2010</c:v>
                </c:pt>
                <c:pt idx="1">
                  <c:v>1М11</c:v>
                </c:pt>
                <c:pt idx="2">
                  <c:v>2М11</c:v>
                </c:pt>
                <c:pt idx="3">
                  <c:v>3М11</c:v>
                </c:pt>
                <c:pt idx="4">
                  <c:v>4М11</c:v>
                </c:pt>
                <c:pt idx="5">
                  <c:v>5М11</c:v>
                </c:pt>
                <c:pt idx="6">
                  <c:v>6М11</c:v>
                </c:pt>
                <c:pt idx="7">
                  <c:v>7М11</c:v>
                </c:pt>
                <c:pt idx="8">
                  <c:v>8М11</c:v>
                </c:pt>
                <c:pt idx="9">
                  <c:v>9М11</c:v>
                </c:pt>
                <c:pt idx="10">
                  <c:v>10М11</c:v>
                </c:pt>
                <c:pt idx="11">
                  <c:v>11М11</c:v>
                </c:pt>
                <c:pt idx="12">
                  <c:v>2011</c:v>
                </c:pt>
                <c:pt idx="13">
                  <c:v>1М12</c:v>
                </c:pt>
                <c:pt idx="14">
                  <c:v>2М12</c:v>
                </c:pt>
                <c:pt idx="15">
                  <c:v>3М12</c:v>
                </c:pt>
                <c:pt idx="16">
                  <c:v>4М12</c:v>
                </c:pt>
                <c:pt idx="17">
                  <c:v>5М12</c:v>
                </c:pt>
                <c:pt idx="18">
                  <c:v>6М12</c:v>
                </c:pt>
                <c:pt idx="19">
                  <c:v>7М12</c:v>
                </c:pt>
                <c:pt idx="20">
                  <c:v>8М12</c:v>
                </c:pt>
                <c:pt idx="21">
                  <c:v>9М12</c:v>
                </c:pt>
                <c:pt idx="22">
                  <c:v>10М12</c:v>
                </c:pt>
                <c:pt idx="23">
                  <c:v>11М12</c:v>
                </c:pt>
                <c:pt idx="24">
                  <c:v>2012</c:v>
                </c:pt>
                <c:pt idx="25">
                  <c:v>1М13</c:v>
                </c:pt>
                <c:pt idx="26">
                  <c:v>2М13</c:v>
                </c:pt>
                <c:pt idx="27">
                  <c:v>3М13</c:v>
                </c:pt>
                <c:pt idx="28">
                  <c:v>4М13</c:v>
                </c:pt>
                <c:pt idx="29">
                  <c:v>5М13</c:v>
                </c:pt>
                <c:pt idx="30">
                  <c:v>6М13</c:v>
                </c:pt>
                <c:pt idx="31">
                  <c:v>7М13</c:v>
                </c:pt>
                <c:pt idx="32">
                  <c:v>8М13</c:v>
                </c:pt>
                <c:pt idx="33">
                  <c:v>9М13</c:v>
                </c:pt>
                <c:pt idx="34">
                  <c:v>10М13</c:v>
                </c:pt>
                <c:pt idx="35">
                  <c:v>11М13</c:v>
                </c:pt>
                <c:pt idx="36">
                  <c:v>2013</c:v>
                </c:pt>
                <c:pt idx="37">
                  <c:v>1М14</c:v>
                </c:pt>
                <c:pt idx="38">
                  <c:v>2М14</c:v>
                </c:pt>
                <c:pt idx="39">
                  <c:v>3М14</c:v>
                </c:pt>
                <c:pt idx="40">
                  <c:v>4М14</c:v>
                </c:pt>
                <c:pt idx="41">
                  <c:v>5М14</c:v>
                </c:pt>
                <c:pt idx="42">
                  <c:v>6М14</c:v>
                </c:pt>
                <c:pt idx="43">
                  <c:v>7М14</c:v>
                </c:pt>
                <c:pt idx="44">
                  <c:v>8М14</c:v>
                </c:pt>
                <c:pt idx="45">
                  <c:v>9М14</c:v>
                </c:pt>
                <c:pt idx="46">
                  <c:v>10М14</c:v>
                </c:pt>
                <c:pt idx="47">
                  <c:v>11М14</c:v>
                </c:pt>
                <c:pt idx="48">
                  <c:v>2014</c:v>
                </c:pt>
                <c:pt idx="49">
                  <c:v>1M15</c:v>
                </c:pt>
                <c:pt idx="50">
                  <c:v>2M15</c:v>
                </c:pt>
                <c:pt idx="51">
                  <c:v>3М15</c:v>
                </c:pt>
                <c:pt idx="52">
                  <c:v>4М15</c:v>
                </c:pt>
                <c:pt idx="53">
                  <c:v>5М15</c:v>
                </c:pt>
                <c:pt idx="54">
                  <c:v>6М15</c:v>
                </c:pt>
                <c:pt idx="55">
                  <c:v>7М15</c:v>
                </c:pt>
                <c:pt idx="56">
                  <c:v>8М15</c:v>
                </c:pt>
              </c:strCache>
            </c:strRef>
          </c:cat>
          <c:val>
            <c:numRef>
              <c:f>просрочка!$R$41:$BV$41</c:f>
              <c:numCache>
                <c:formatCode>General</c:formatCode>
                <c:ptCount val="57"/>
                <c:pt idx="0">
                  <c:v>0.16172839506172854</c:v>
                </c:pt>
                <c:pt idx="1">
                  <c:v>0.14874050379848058</c:v>
                </c:pt>
                <c:pt idx="2">
                  <c:v>0.12495149398525407</c:v>
                </c:pt>
                <c:pt idx="3">
                  <c:v>0.10413476263399701</c:v>
                </c:pt>
                <c:pt idx="4">
                  <c:v>8.5692714231785816E-2</c:v>
                </c:pt>
                <c:pt idx="5">
                  <c:v>7.34317343173434E-2</c:v>
                </c:pt>
                <c:pt idx="6">
                  <c:v>5.4949053857350938E-2</c:v>
                </c:pt>
                <c:pt idx="7">
                  <c:v>4.5940170940171221E-2</c:v>
                </c:pt>
                <c:pt idx="8">
                  <c:v>4.1769041769041948E-2</c:v>
                </c:pt>
                <c:pt idx="9">
                  <c:v>4.3659043659043606E-2</c:v>
                </c:pt>
                <c:pt idx="10">
                  <c:v>2.1872863978127155E-2</c:v>
                </c:pt>
                <c:pt idx="11">
                  <c:v>1.9594362323822612E-2</c:v>
                </c:pt>
                <c:pt idx="12">
                  <c:v>3.1172511512575163E-2</c:v>
                </c:pt>
                <c:pt idx="13">
                  <c:v>2.8889662373825287E-2</c:v>
                </c:pt>
                <c:pt idx="14">
                  <c:v>2.7250776129700061E-2</c:v>
                </c:pt>
                <c:pt idx="15">
                  <c:v>3.952843273231621E-2</c:v>
                </c:pt>
                <c:pt idx="16">
                  <c:v>5.6328233657858107E-2</c:v>
                </c:pt>
                <c:pt idx="17">
                  <c:v>6.6689584049501427E-2</c:v>
                </c:pt>
                <c:pt idx="18">
                  <c:v>5.001724732666446E-2</c:v>
                </c:pt>
                <c:pt idx="19">
                  <c:v>5.7541709227102444E-2</c:v>
                </c:pt>
                <c:pt idx="20">
                  <c:v>6.8059299191374656E-2</c:v>
                </c:pt>
                <c:pt idx="21">
                  <c:v>5.5112881806109071E-2</c:v>
                </c:pt>
                <c:pt idx="22">
                  <c:v>8.9297658862876217E-2</c:v>
                </c:pt>
                <c:pt idx="23">
                  <c:v>0.10923803101820617</c:v>
                </c:pt>
                <c:pt idx="24">
                  <c:v>7.5231879079354247E-2</c:v>
                </c:pt>
                <c:pt idx="25">
                  <c:v>0.10453315290933696</c:v>
                </c:pt>
                <c:pt idx="26">
                  <c:v>0.11417058428475491</c:v>
                </c:pt>
                <c:pt idx="27">
                  <c:v>0.14776517678452294</c:v>
                </c:pt>
                <c:pt idx="28">
                  <c:v>0.18104015799868334</c:v>
                </c:pt>
                <c:pt idx="29">
                  <c:v>0.20818562681276198</c:v>
                </c:pt>
                <c:pt idx="30">
                  <c:v>0.22996057818659654</c:v>
                </c:pt>
                <c:pt idx="31">
                  <c:v>0.26883451384417234</c:v>
                </c:pt>
                <c:pt idx="32">
                  <c:v>0.29085173501577288</c:v>
                </c:pt>
                <c:pt idx="33">
                  <c:v>0.32945248584015108</c:v>
                </c:pt>
                <c:pt idx="34">
                  <c:v>0.33681301811482967</c:v>
                </c:pt>
                <c:pt idx="35">
                  <c:v>0.33768996960486319</c:v>
                </c:pt>
                <c:pt idx="36">
                  <c:v>0.40670926517571893</c:v>
                </c:pt>
                <c:pt idx="37">
                  <c:v>0.4275650842266463</c:v>
                </c:pt>
                <c:pt idx="38">
                  <c:v>0.47649186256781184</c:v>
                </c:pt>
                <c:pt idx="39">
                  <c:v>0.44754431851206022</c:v>
                </c:pt>
                <c:pt idx="40">
                  <c:v>0.45930880713489408</c:v>
                </c:pt>
                <c:pt idx="41">
                  <c:v>0.48226193651640425</c:v>
                </c:pt>
                <c:pt idx="42">
                  <c:v>0.50961538461538458</c:v>
                </c:pt>
                <c:pt idx="43">
                  <c:v>0.49099213397614827</c:v>
                </c:pt>
                <c:pt idx="44">
                  <c:v>0.48704789833822093</c:v>
                </c:pt>
                <c:pt idx="45">
                  <c:v>0.4920710059171598</c:v>
                </c:pt>
                <c:pt idx="46">
                  <c:v>0.48805695911805214</c:v>
                </c:pt>
                <c:pt idx="47">
                  <c:v>0.52624403544648946</c:v>
                </c:pt>
                <c:pt idx="48">
                  <c:v>0.51601181012945707</c:v>
                </c:pt>
                <c:pt idx="49">
                  <c:v>0.51748551812915689</c:v>
                </c:pt>
                <c:pt idx="50">
                  <c:v>0.49397836293121045</c:v>
                </c:pt>
                <c:pt idx="51">
                  <c:v>0.52298735193736223</c:v>
                </c:pt>
                <c:pt idx="52">
                  <c:v>0.4686624484339188</c:v>
                </c:pt>
                <c:pt idx="53">
                  <c:v>0.42576929998200441</c:v>
                </c:pt>
                <c:pt idx="54">
                  <c:v>0.42657466383581011</c:v>
                </c:pt>
                <c:pt idx="55">
                  <c:v>0.42290673927842071</c:v>
                </c:pt>
                <c:pt idx="56">
                  <c:v>0.39934264585045187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просрочка!$B$42</c:f>
              <c:strCache>
                <c:ptCount val="1"/>
                <c:pt idx="0">
                  <c:v>Корпоративные клиенты</c:v>
                </c:pt>
              </c:strCache>
            </c:strRef>
          </c:tx>
          <c:spPr>
            <a:ln w="28575" cap="rnd">
              <a:solidFill>
                <a:srgbClr val="D10F41"/>
              </a:solidFill>
              <a:round/>
            </a:ln>
            <a:effectLst/>
          </c:spPr>
          <c:marker>
            <c:symbol val="none"/>
          </c:marker>
          <c:dPt>
            <c:idx val="0"/>
            <c:marker>
              <c:symbol val="circle"/>
              <c:size val="7"/>
              <c:spPr>
                <a:solidFill>
                  <a:srgbClr val="D10F41"/>
                </a:solidFill>
                <a:ln w="9525">
                  <a:solidFill>
                    <a:srgbClr val="D10F41"/>
                  </a:solidFill>
                </a:ln>
                <a:effectLst/>
              </c:spPr>
            </c:marker>
            <c:bubble3D val="0"/>
          </c:dPt>
          <c:dPt>
            <c:idx val="12"/>
            <c:marker>
              <c:symbol val="circle"/>
              <c:size val="7"/>
              <c:spPr>
                <a:solidFill>
                  <a:srgbClr val="D10F41"/>
                </a:solidFill>
                <a:ln w="9525">
                  <a:solidFill>
                    <a:srgbClr val="D10F41"/>
                  </a:solidFill>
                </a:ln>
                <a:effectLst/>
              </c:spPr>
            </c:marker>
            <c:bubble3D val="0"/>
          </c:dPt>
          <c:dPt>
            <c:idx val="24"/>
            <c:marker>
              <c:symbol val="circle"/>
              <c:size val="7"/>
              <c:spPr>
                <a:solidFill>
                  <a:srgbClr val="D10F41"/>
                </a:solidFill>
                <a:ln w="9525">
                  <a:solidFill>
                    <a:srgbClr val="D10F41"/>
                  </a:solidFill>
                </a:ln>
                <a:effectLst/>
              </c:spPr>
            </c:marker>
            <c:bubble3D val="0"/>
          </c:dPt>
          <c:dPt>
            <c:idx val="36"/>
            <c:marker>
              <c:symbol val="circle"/>
              <c:size val="7"/>
              <c:spPr>
                <a:solidFill>
                  <a:srgbClr val="D10F41"/>
                </a:solidFill>
                <a:ln w="9525">
                  <a:solidFill>
                    <a:srgbClr val="D10F41"/>
                  </a:solidFill>
                </a:ln>
                <a:effectLst/>
              </c:spPr>
            </c:marker>
            <c:bubble3D val="0"/>
          </c:dPt>
          <c:dPt>
            <c:idx val="48"/>
            <c:marker>
              <c:symbol val="circle"/>
              <c:size val="7"/>
              <c:spPr>
                <a:solidFill>
                  <a:srgbClr val="D10F41"/>
                </a:solidFill>
                <a:ln w="9525">
                  <a:solidFill>
                    <a:srgbClr val="D10F41"/>
                  </a:solidFill>
                </a:ln>
                <a:effectLst/>
              </c:spPr>
            </c:marker>
            <c:bubble3D val="0"/>
          </c:dPt>
          <c:cat>
            <c:strRef>
              <c:f>просрочка!$R$2:$BV$2</c:f>
              <c:strCache>
                <c:ptCount val="57"/>
                <c:pt idx="0">
                  <c:v>2010</c:v>
                </c:pt>
                <c:pt idx="1">
                  <c:v>1М11</c:v>
                </c:pt>
                <c:pt idx="2">
                  <c:v>2М11</c:v>
                </c:pt>
                <c:pt idx="3">
                  <c:v>3М11</c:v>
                </c:pt>
                <c:pt idx="4">
                  <c:v>4М11</c:v>
                </c:pt>
                <c:pt idx="5">
                  <c:v>5М11</c:v>
                </c:pt>
                <c:pt idx="6">
                  <c:v>6М11</c:v>
                </c:pt>
                <c:pt idx="7">
                  <c:v>7М11</c:v>
                </c:pt>
                <c:pt idx="8">
                  <c:v>8М11</c:v>
                </c:pt>
                <c:pt idx="9">
                  <c:v>9М11</c:v>
                </c:pt>
                <c:pt idx="10">
                  <c:v>10М11</c:v>
                </c:pt>
                <c:pt idx="11">
                  <c:v>11М11</c:v>
                </c:pt>
                <c:pt idx="12">
                  <c:v>2011</c:v>
                </c:pt>
                <c:pt idx="13">
                  <c:v>1М12</c:v>
                </c:pt>
                <c:pt idx="14">
                  <c:v>2М12</c:v>
                </c:pt>
                <c:pt idx="15">
                  <c:v>3М12</c:v>
                </c:pt>
                <c:pt idx="16">
                  <c:v>4М12</c:v>
                </c:pt>
                <c:pt idx="17">
                  <c:v>5М12</c:v>
                </c:pt>
                <c:pt idx="18">
                  <c:v>6М12</c:v>
                </c:pt>
                <c:pt idx="19">
                  <c:v>7М12</c:v>
                </c:pt>
                <c:pt idx="20">
                  <c:v>8М12</c:v>
                </c:pt>
                <c:pt idx="21">
                  <c:v>9М12</c:v>
                </c:pt>
                <c:pt idx="22">
                  <c:v>10М12</c:v>
                </c:pt>
                <c:pt idx="23">
                  <c:v>11М12</c:v>
                </c:pt>
                <c:pt idx="24">
                  <c:v>2012</c:v>
                </c:pt>
                <c:pt idx="25">
                  <c:v>1М13</c:v>
                </c:pt>
                <c:pt idx="26">
                  <c:v>2М13</c:v>
                </c:pt>
                <c:pt idx="27">
                  <c:v>3М13</c:v>
                </c:pt>
                <c:pt idx="28">
                  <c:v>4М13</c:v>
                </c:pt>
                <c:pt idx="29">
                  <c:v>5М13</c:v>
                </c:pt>
                <c:pt idx="30">
                  <c:v>6М13</c:v>
                </c:pt>
                <c:pt idx="31">
                  <c:v>7М13</c:v>
                </c:pt>
                <c:pt idx="32">
                  <c:v>8М13</c:v>
                </c:pt>
                <c:pt idx="33">
                  <c:v>9М13</c:v>
                </c:pt>
                <c:pt idx="34">
                  <c:v>10М13</c:v>
                </c:pt>
                <c:pt idx="35">
                  <c:v>11М13</c:v>
                </c:pt>
                <c:pt idx="36">
                  <c:v>2013</c:v>
                </c:pt>
                <c:pt idx="37">
                  <c:v>1М14</c:v>
                </c:pt>
                <c:pt idx="38">
                  <c:v>2М14</c:v>
                </c:pt>
                <c:pt idx="39">
                  <c:v>3М14</c:v>
                </c:pt>
                <c:pt idx="40">
                  <c:v>4М14</c:v>
                </c:pt>
                <c:pt idx="41">
                  <c:v>5М14</c:v>
                </c:pt>
                <c:pt idx="42">
                  <c:v>6М14</c:v>
                </c:pt>
                <c:pt idx="43">
                  <c:v>7М14</c:v>
                </c:pt>
                <c:pt idx="44">
                  <c:v>8М14</c:v>
                </c:pt>
                <c:pt idx="45">
                  <c:v>9М14</c:v>
                </c:pt>
                <c:pt idx="46">
                  <c:v>10М14</c:v>
                </c:pt>
                <c:pt idx="47">
                  <c:v>11М14</c:v>
                </c:pt>
                <c:pt idx="48">
                  <c:v>2014</c:v>
                </c:pt>
                <c:pt idx="49">
                  <c:v>1M15</c:v>
                </c:pt>
                <c:pt idx="50">
                  <c:v>2M15</c:v>
                </c:pt>
                <c:pt idx="51">
                  <c:v>3М15</c:v>
                </c:pt>
                <c:pt idx="52">
                  <c:v>4М15</c:v>
                </c:pt>
                <c:pt idx="53">
                  <c:v>5М15</c:v>
                </c:pt>
                <c:pt idx="54">
                  <c:v>6М15</c:v>
                </c:pt>
                <c:pt idx="55">
                  <c:v>7М15</c:v>
                </c:pt>
                <c:pt idx="56">
                  <c:v>8М15</c:v>
                </c:pt>
              </c:strCache>
            </c:strRef>
          </c:cat>
          <c:val>
            <c:numRef>
              <c:f>просрочка!$R$42:$BV$42</c:f>
              <c:numCache>
                <c:formatCode>General</c:formatCode>
                <c:ptCount val="57"/>
                <c:pt idx="0">
                  <c:v>-2.5177025963808108E-2</c:v>
                </c:pt>
                <c:pt idx="1">
                  <c:v>-1.9463440294581691E-2</c:v>
                </c:pt>
                <c:pt idx="2">
                  <c:v>-2.2259828169747364E-2</c:v>
                </c:pt>
                <c:pt idx="3">
                  <c:v>-4.902723735408554E-2</c:v>
                </c:pt>
                <c:pt idx="4">
                  <c:v>-7.6662484316185719E-2</c:v>
                </c:pt>
                <c:pt idx="5">
                  <c:v>-8.3575229801645001E-2</c:v>
                </c:pt>
                <c:pt idx="6">
                  <c:v>-5.3822629969419E-2</c:v>
                </c:pt>
                <c:pt idx="7">
                  <c:v>-2.9042579374846222E-2</c:v>
                </c:pt>
                <c:pt idx="8">
                  <c:v>3.5595924880322816E-3</c:v>
                </c:pt>
                <c:pt idx="9">
                  <c:v>2.4318709519735915E-2</c:v>
                </c:pt>
                <c:pt idx="10">
                  <c:v>2.8917449332674261E-2</c:v>
                </c:pt>
                <c:pt idx="11">
                  <c:v>6.6940241087458441E-2</c:v>
                </c:pt>
                <c:pt idx="12">
                  <c:v>0.10653753026634383</c:v>
                </c:pt>
                <c:pt idx="13">
                  <c:v>0.12741416309012865</c:v>
                </c:pt>
                <c:pt idx="14">
                  <c:v>0.14006124350951921</c:v>
                </c:pt>
                <c:pt idx="15">
                  <c:v>0.21576650300054534</c:v>
                </c:pt>
                <c:pt idx="16">
                  <c:v>0.24840331566788976</c:v>
                </c:pt>
                <c:pt idx="17">
                  <c:v>0.24402797941137666</c:v>
                </c:pt>
                <c:pt idx="18">
                  <c:v>0.19418228829993534</c:v>
                </c:pt>
                <c:pt idx="19">
                  <c:v>0.18656527249683141</c:v>
                </c:pt>
                <c:pt idx="20">
                  <c:v>0.16805283757338563</c:v>
                </c:pt>
                <c:pt idx="21">
                  <c:v>0.1361250298258172</c:v>
                </c:pt>
                <c:pt idx="22">
                  <c:v>0.15986067739610865</c:v>
                </c:pt>
                <c:pt idx="23">
                  <c:v>0.16274038461538454</c:v>
                </c:pt>
                <c:pt idx="24">
                  <c:v>0.12351081935327013</c:v>
                </c:pt>
                <c:pt idx="25">
                  <c:v>0.11194384963121573</c:v>
                </c:pt>
                <c:pt idx="26">
                  <c:v>9.2958075440850108E-2</c:v>
                </c:pt>
                <c:pt idx="27">
                  <c:v>5.3174781242988578E-2</c:v>
                </c:pt>
                <c:pt idx="28">
                  <c:v>3.8968107107869798E-2</c:v>
                </c:pt>
                <c:pt idx="29">
                  <c:v>2.8962444302991663E-2</c:v>
                </c:pt>
                <c:pt idx="30">
                  <c:v>2.1435531016563925E-2</c:v>
                </c:pt>
                <c:pt idx="31">
                  <c:v>2.7878658406323309E-2</c:v>
                </c:pt>
                <c:pt idx="32">
                  <c:v>-2.7225130890052851E-3</c:v>
                </c:pt>
                <c:pt idx="33">
                  <c:v>4.0953481045888918E-3</c:v>
                </c:pt>
                <c:pt idx="34">
                  <c:v>1.9985502744123362E-2</c:v>
                </c:pt>
                <c:pt idx="35">
                  <c:v>2.1087450899317739E-2</c:v>
                </c:pt>
                <c:pt idx="36">
                  <c:v>1.0279160354901729E-2</c:v>
                </c:pt>
                <c:pt idx="37">
                  <c:v>2.5783673906066173E-2</c:v>
                </c:pt>
                <c:pt idx="38">
                  <c:v>5.8446415215300807E-2</c:v>
                </c:pt>
                <c:pt idx="39">
                  <c:v>6.8491691521090914E-2</c:v>
                </c:pt>
                <c:pt idx="40">
                  <c:v>8.9889994761655378E-2</c:v>
                </c:pt>
                <c:pt idx="41">
                  <c:v>0.13465305701618724</c:v>
                </c:pt>
                <c:pt idx="42">
                  <c:v>0.13290937996820351</c:v>
                </c:pt>
                <c:pt idx="43">
                  <c:v>0.15348643874051748</c:v>
                </c:pt>
                <c:pt idx="44">
                  <c:v>0.19025619487610235</c:v>
                </c:pt>
                <c:pt idx="45">
                  <c:v>0.15634804434218785</c:v>
                </c:pt>
                <c:pt idx="46">
                  <c:v>0.15431472081218267</c:v>
                </c:pt>
                <c:pt idx="47">
                  <c:v>0.18708240534521159</c:v>
                </c:pt>
                <c:pt idx="48">
                  <c:v>0.33983078076469941</c:v>
                </c:pt>
                <c:pt idx="49">
                  <c:v>0.49196912807676263</c:v>
                </c:pt>
                <c:pt idx="50">
                  <c:v>0.44982838683626092</c:v>
                </c:pt>
                <c:pt idx="51">
                  <c:v>0.48300269165586696</c:v>
                </c:pt>
                <c:pt idx="52">
                  <c:v>0.52830979909641451</c:v>
                </c:pt>
                <c:pt idx="53">
                  <c:v>0.51085870059064065</c:v>
                </c:pt>
                <c:pt idx="54">
                  <c:v>0.60959865282065651</c:v>
                </c:pt>
                <c:pt idx="55">
                  <c:v>0.63324324324324333</c:v>
                </c:pt>
                <c:pt idx="56">
                  <c:v>0.63514467184191958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просрочка!$B$43</c:f>
              <c:strCache>
                <c:ptCount val="1"/>
                <c:pt idx="0">
                  <c:v>Всего</c:v>
                </c:pt>
              </c:strCache>
            </c:strRef>
          </c:tx>
          <c:spPr>
            <a:ln w="28575" cap="rnd">
              <a:solidFill>
                <a:srgbClr val="B3B4B7"/>
              </a:solidFill>
              <a:round/>
            </a:ln>
            <a:effectLst/>
          </c:spPr>
          <c:marker>
            <c:symbol val="none"/>
          </c:marker>
          <c:dPt>
            <c:idx val="12"/>
            <c:marker>
              <c:symbol val="circle"/>
              <c:size val="7"/>
              <c:spPr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bg1">
                      <a:lumMod val="75000"/>
                    </a:schemeClr>
                  </a:solidFill>
                </a:ln>
                <a:effectLst/>
              </c:spPr>
            </c:marker>
            <c:bubble3D val="0"/>
          </c:dPt>
          <c:dPt>
            <c:idx val="24"/>
            <c:marker>
              <c:symbol val="circle"/>
              <c:size val="7"/>
              <c:spPr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bg1">
                      <a:lumMod val="75000"/>
                    </a:schemeClr>
                  </a:solidFill>
                </a:ln>
                <a:effectLst/>
              </c:spPr>
            </c:marker>
            <c:bubble3D val="0"/>
          </c:dPt>
          <c:dPt>
            <c:idx val="36"/>
            <c:marker>
              <c:symbol val="circle"/>
              <c:size val="7"/>
              <c:spPr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bg1">
                      <a:lumMod val="75000"/>
                    </a:schemeClr>
                  </a:solidFill>
                </a:ln>
                <a:effectLst/>
              </c:spPr>
            </c:marker>
            <c:bubble3D val="0"/>
          </c:dPt>
          <c:dPt>
            <c:idx val="48"/>
            <c:marker>
              <c:symbol val="circle"/>
              <c:size val="7"/>
              <c:spPr>
                <a:solidFill>
                  <a:schemeClr val="bg1">
                    <a:lumMod val="75000"/>
                  </a:schemeClr>
                </a:solidFill>
                <a:ln w="9525">
                  <a:solidFill>
                    <a:schemeClr val="bg1">
                      <a:lumMod val="75000"/>
                    </a:schemeClr>
                  </a:solidFill>
                </a:ln>
                <a:effectLst/>
              </c:spPr>
            </c:marker>
            <c:bubble3D val="0"/>
          </c:dPt>
          <c:cat>
            <c:strRef>
              <c:f>просрочка!$R$2:$BV$2</c:f>
              <c:strCache>
                <c:ptCount val="57"/>
                <c:pt idx="0">
                  <c:v>2010</c:v>
                </c:pt>
                <c:pt idx="1">
                  <c:v>1М11</c:v>
                </c:pt>
                <c:pt idx="2">
                  <c:v>2М11</c:v>
                </c:pt>
                <c:pt idx="3">
                  <c:v>3М11</c:v>
                </c:pt>
                <c:pt idx="4">
                  <c:v>4М11</c:v>
                </c:pt>
                <c:pt idx="5">
                  <c:v>5М11</c:v>
                </c:pt>
                <c:pt idx="6">
                  <c:v>6М11</c:v>
                </c:pt>
                <c:pt idx="7">
                  <c:v>7М11</c:v>
                </c:pt>
                <c:pt idx="8">
                  <c:v>8М11</c:v>
                </c:pt>
                <c:pt idx="9">
                  <c:v>9М11</c:v>
                </c:pt>
                <c:pt idx="10">
                  <c:v>10М11</c:v>
                </c:pt>
                <c:pt idx="11">
                  <c:v>11М11</c:v>
                </c:pt>
                <c:pt idx="12">
                  <c:v>2011</c:v>
                </c:pt>
                <c:pt idx="13">
                  <c:v>1М12</c:v>
                </c:pt>
                <c:pt idx="14">
                  <c:v>2М12</c:v>
                </c:pt>
                <c:pt idx="15">
                  <c:v>3М12</c:v>
                </c:pt>
                <c:pt idx="16">
                  <c:v>4М12</c:v>
                </c:pt>
                <c:pt idx="17">
                  <c:v>5М12</c:v>
                </c:pt>
                <c:pt idx="18">
                  <c:v>6М12</c:v>
                </c:pt>
                <c:pt idx="19">
                  <c:v>7М12</c:v>
                </c:pt>
                <c:pt idx="20">
                  <c:v>8М12</c:v>
                </c:pt>
                <c:pt idx="21">
                  <c:v>9М12</c:v>
                </c:pt>
                <c:pt idx="22">
                  <c:v>10М12</c:v>
                </c:pt>
                <c:pt idx="23">
                  <c:v>11М12</c:v>
                </c:pt>
                <c:pt idx="24">
                  <c:v>2012</c:v>
                </c:pt>
                <c:pt idx="25">
                  <c:v>1М13</c:v>
                </c:pt>
                <c:pt idx="26">
                  <c:v>2М13</c:v>
                </c:pt>
                <c:pt idx="27">
                  <c:v>3М13</c:v>
                </c:pt>
                <c:pt idx="28">
                  <c:v>4М13</c:v>
                </c:pt>
                <c:pt idx="29">
                  <c:v>5М13</c:v>
                </c:pt>
                <c:pt idx="30">
                  <c:v>6М13</c:v>
                </c:pt>
                <c:pt idx="31">
                  <c:v>7М13</c:v>
                </c:pt>
                <c:pt idx="32">
                  <c:v>8М13</c:v>
                </c:pt>
                <c:pt idx="33">
                  <c:v>9М13</c:v>
                </c:pt>
                <c:pt idx="34">
                  <c:v>10М13</c:v>
                </c:pt>
                <c:pt idx="35">
                  <c:v>11М13</c:v>
                </c:pt>
                <c:pt idx="36">
                  <c:v>2013</c:v>
                </c:pt>
                <c:pt idx="37">
                  <c:v>1М14</c:v>
                </c:pt>
                <c:pt idx="38">
                  <c:v>2М14</c:v>
                </c:pt>
                <c:pt idx="39">
                  <c:v>3М14</c:v>
                </c:pt>
                <c:pt idx="40">
                  <c:v>4М14</c:v>
                </c:pt>
                <c:pt idx="41">
                  <c:v>5М14</c:v>
                </c:pt>
                <c:pt idx="42">
                  <c:v>6М14</c:v>
                </c:pt>
                <c:pt idx="43">
                  <c:v>7М14</c:v>
                </c:pt>
                <c:pt idx="44">
                  <c:v>8М14</c:v>
                </c:pt>
                <c:pt idx="45">
                  <c:v>9М14</c:v>
                </c:pt>
                <c:pt idx="46">
                  <c:v>10М14</c:v>
                </c:pt>
                <c:pt idx="47">
                  <c:v>11М14</c:v>
                </c:pt>
                <c:pt idx="48">
                  <c:v>2014</c:v>
                </c:pt>
                <c:pt idx="49">
                  <c:v>1M15</c:v>
                </c:pt>
                <c:pt idx="50">
                  <c:v>2M15</c:v>
                </c:pt>
                <c:pt idx="51">
                  <c:v>3М15</c:v>
                </c:pt>
                <c:pt idx="52">
                  <c:v>4М15</c:v>
                </c:pt>
                <c:pt idx="53">
                  <c:v>5М15</c:v>
                </c:pt>
                <c:pt idx="54">
                  <c:v>6М15</c:v>
                </c:pt>
                <c:pt idx="55">
                  <c:v>7М15</c:v>
                </c:pt>
                <c:pt idx="56">
                  <c:v>8М15</c:v>
                </c:pt>
              </c:strCache>
            </c:strRef>
          </c:cat>
          <c:val>
            <c:numRef>
              <c:f>просрочка!$R$43:$BV$43</c:f>
              <c:numCache>
                <c:formatCode>General</c:formatCode>
                <c:ptCount val="57"/>
                <c:pt idx="0">
                  <c:v>1.9988066825775697E-2</c:v>
                </c:pt>
                <c:pt idx="1">
                  <c:v>2.2167243938644221E-2</c:v>
                </c:pt>
                <c:pt idx="2">
                  <c:v>1.471878350716449E-2</c:v>
                </c:pt>
                <c:pt idx="3">
                  <c:v>-1.0269327649680249E-2</c:v>
                </c:pt>
                <c:pt idx="4">
                  <c:v>-3.6161597137207013E-2</c:v>
                </c:pt>
                <c:pt idx="5">
                  <c:v>-4.481690654035364E-2</c:v>
                </c:pt>
                <c:pt idx="6">
                  <c:v>-2.6457932802343542E-2</c:v>
                </c:pt>
                <c:pt idx="7">
                  <c:v>-9.7859886592280843E-3</c:v>
                </c:pt>
                <c:pt idx="8">
                  <c:v>1.3459439796289496E-2</c:v>
                </c:pt>
                <c:pt idx="9">
                  <c:v>2.936127924835108E-2</c:v>
                </c:pt>
                <c:pt idx="10">
                  <c:v>2.7046650934833938E-2</c:v>
                </c:pt>
                <c:pt idx="11">
                  <c:v>5.4076772205099433E-2</c:v>
                </c:pt>
                <c:pt idx="12">
                  <c:v>8.5795066783659779E-2</c:v>
                </c:pt>
                <c:pt idx="13">
                  <c:v>0.10000968147933009</c:v>
                </c:pt>
                <c:pt idx="14">
                  <c:v>0.10864553314121039</c:v>
                </c:pt>
                <c:pt idx="15">
                  <c:v>0.16601409553641333</c:v>
                </c:pt>
                <c:pt idx="16">
                  <c:v>0.19443087445041529</c:v>
                </c:pt>
                <c:pt idx="17">
                  <c:v>0.19483120350944128</c:v>
                </c:pt>
                <c:pt idx="18">
                  <c:v>0.15488057175098713</c:v>
                </c:pt>
                <c:pt idx="19">
                  <c:v>0.15156553061789979</c:v>
                </c:pt>
                <c:pt idx="20">
                  <c:v>0.14142139267767417</c:v>
                </c:pt>
                <c:pt idx="21">
                  <c:v>0.11470949622608395</c:v>
                </c:pt>
                <c:pt idx="22">
                  <c:v>0.14121597737716529</c:v>
                </c:pt>
                <c:pt idx="23">
                  <c:v>0.14867978025872786</c:v>
                </c:pt>
                <c:pt idx="24">
                  <c:v>0.11089162251952955</c:v>
                </c:pt>
                <c:pt idx="25">
                  <c:v>0.11001584228128825</c:v>
                </c:pt>
                <c:pt idx="26">
                  <c:v>9.8431678364093278E-2</c:v>
                </c:pt>
                <c:pt idx="27">
                  <c:v>7.6981195433176719E-2</c:v>
                </c:pt>
                <c:pt idx="28">
                  <c:v>7.4274028629856881E-2</c:v>
                </c:pt>
                <c:pt idx="29">
                  <c:v>7.3349828398116212E-2</c:v>
                </c:pt>
                <c:pt idx="30">
                  <c:v>7.3121081345167482E-2</c:v>
                </c:pt>
                <c:pt idx="31">
                  <c:v>8.7905036894449617E-2</c:v>
                </c:pt>
                <c:pt idx="32">
                  <c:v>7.0440251572327028E-2</c:v>
                </c:pt>
                <c:pt idx="33">
                  <c:v>8.5505078340288199E-2</c:v>
                </c:pt>
                <c:pt idx="34">
                  <c:v>9.9891590521914209E-2</c:v>
                </c:pt>
                <c:pt idx="35">
                  <c:v>0.10143474236346806</c:v>
                </c:pt>
                <c:pt idx="36">
                  <c:v>0.1105722599418042</c:v>
                </c:pt>
                <c:pt idx="37">
                  <c:v>0.12979701871233762</c:v>
                </c:pt>
                <c:pt idx="38">
                  <c:v>0.1678630590833794</c:v>
                </c:pt>
                <c:pt idx="39">
                  <c:v>0.17016135318419212</c:v>
                </c:pt>
                <c:pt idx="40">
                  <c:v>0.1908170258128381</c:v>
                </c:pt>
                <c:pt idx="41">
                  <c:v>0.23155859607376561</c:v>
                </c:pt>
                <c:pt idx="42">
                  <c:v>0.23992715684042798</c:v>
                </c:pt>
                <c:pt idx="43">
                  <c:v>0.25154821586552645</c:v>
                </c:pt>
                <c:pt idx="44">
                  <c:v>0.27945064629847249</c:v>
                </c:pt>
                <c:pt idx="45">
                  <c:v>0.25922970914629717</c:v>
                </c:pt>
                <c:pt idx="46">
                  <c:v>0.25661785412559834</c:v>
                </c:pt>
                <c:pt idx="47">
                  <c:v>0.29161706001820842</c:v>
                </c:pt>
                <c:pt idx="48">
                  <c:v>0.39628820960698685</c:v>
                </c:pt>
                <c:pt idx="49">
                  <c:v>0.50031581163590433</c:v>
                </c:pt>
                <c:pt idx="50">
                  <c:v>0.46443768996960477</c:v>
                </c:pt>
                <c:pt idx="51">
                  <c:v>0.49626965094591013</c:v>
                </c:pt>
                <c:pt idx="52">
                  <c:v>0.5083396265745892</c:v>
                </c:pt>
                <c:pt idx="53">
                  <c:v>0.48230889989131742</c:v>
                </c:pt>
                <c:pt idx="54">
                  <c:v>0.54629459641392808</c:v>
                </c:pt>
                <c:pt idx="55">
                  <c:v>0.56043826578699352</c:v>
                </c:pt>
                <c:pt idx="56">
                  <c:v>0.55278112622696751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56753872"/>
        <c:axId val="456755440"/>
      </c:lineChart>
      <c:catAx>
        <c:axId val="456753872"/>
        <c:scaling>
          <c:orientation val="minMax"/>
        </c:scaling>
        <c:delete val="0"/>
        <c:axPos val="b"/>
        <c:numFmt formatCode="General" sourceLinked="1"/>
        <c:majorTickMark val="in"/>
        <c:minorTickMark val="cross"/>
        <c:tickLblPos val="low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FreeSet Light" panose="020B0403040504020204" pitchFamily="34" charset="-52"/>
                <a:ea typeface="+mn-ea"/>
                <a:cs typeface="+mn-cs"/>
              </a:defRPr>
            </a:pPr>
            <a:endParaRPr lang="ru-RU"/>
          </a:p>
        </c:txPr>
        <c:crossAx val="456755440"/>
        <c:crosses val="autoZero"/>
        <c:auto val="1"/>
        <c:lblAlgn val="ctr"/>
        <c:lblOffset val="100"/>
        <c:tickLblSkip val="6"/>
        <c:noMultiLvlLbl val="0"/>
      </c:catAx>
      <c:valAx>
        <c:axId val="456755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FreeSet Light" panose="020B0403040504020204" pitchFamily="34" charset="-52"/>
                <a:ea typeface="+mn-ea"/>
                <a:cs typeface="+mn-cs"/>
              </a:defRPr>
            </a:pPr>
            <a:endParaRPr lang="ru-RU"/>
          </a:p>
        </c:txPr>
        <c:crossAx val="4567538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8.7415375148474209E-2"/>
          <c:y val="0.83921634795650535"/>
          <c:w val="0.84556617057102879"/>
          <c:h val="8.386057512041764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FreeSet Light" panose="020B0403040504020204" pitchFamily="34" charset="-52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FreeSet Light" panose="020B0403040504020204" pitchFamily="34" charset="-52"/>
        </a:defRPr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0761592300962382E-2"/>
          <c:y val="0.11921146235490028"/>
          <c:w val="0.87868285214348207"/>
          <c:h val="0.80835153611639676"/>
        </c:manualLayout>
      </c:layout>
      <c:lineChart>
        <c:grouping val="standard"/>
        <c:varyColors val="0"/>
        <c:ser>
          <c:idx val="0"/>
          <c:order val="0"/>
          <c:tx>
            <c:strRef>
              <c:f>просрочка!$B$131</c:f>
              <c:strCache>
                <c:ptCount val="1"/>
                <c:pt idx="0">
                  <c:v>Доля просроченной задолженности (физлица)</c:v>
                </c:pt>
              </c:strCache>
            </c:strRef>
          </c:tx>
          <c:spPr>
            <a:ln w="28575" cap="rnd">
              <a:solidFill>
                <a:srgbClr val="002D62"/>
              </a:solidFill>
              <a:round/>
            </a:ln>
            <a:effectLst/>
          </c:spPr>
          <c:marker>
            <c:symbol val="none"/>
          </c:marker>
          <c:cat>
            <c:strRef>
              <c:f>просрочка!$AY$130:$DC$130</c:f>
              <c:strCache>
                <c:ptCount val="57"/>
                <c:pt idx="0">
                  <c:v>2010</c:v>
                </c:pt>
                <c:pt idx="1">
                  <c:v>1М11</c:v>
                </c:pt>
                <c:pt idx="2">
                  <c:v>2М11</c:v>
                </c:pt>
                <c:pt idx="3">
                  <c:v>3М11</c:v>
                </c:pt>
                <c:pt idx="4">
                  <c:v>4М11</c:v>
                </c:pt>
                <c:pt idx="5">
                  <c:v>5М11</c:v>
                </c:pt>
                <c:pt idx="6">
                  <c:v>6М11</c:v>
                </c:pt>
                <c:pt idx="7">
                  <c:v>7М11</c:v>
                </c:pt>
                <c:pt idx="8">
                  <c:v>8М11</c:v>
                </c:pt>
                <c:pt idx="9">
                  <c:v>9М11</c:v>
                </c:pt>
                <c:pt idx="10">
                  <c:v>10М11</c:v>
                </c:pt>
                <c:pt idx="11">
                  <c:v>11М11</c:v>
                </c:pt>
                <c:pt idx="12">
                  <c:v>2011</c:v>
                </c:pt>
                <c:pt idx="13">
                  <c:v>1М12</c:v>
                </c:pt>
                <c:pt idx="14">
                  <c:v>2М12</c:v>
                </c:pt>
                <c:pt idx="15">
                  <c:v>3М12</c:v>
                </c:pt>
                <c:pt idx="16">
                  <c:v>4М12</c:v>
                </c:pt>
                <c:pt idx="17">
                  <c:v>5М12</c:v>
                </c:pt>
                <c:pt idx="18">
                  <c:v>6М12</c:v>
                </c:pt>
                <c:pt idx="19">
                  <c:v>7М12</c:v>
                </c:pt>
                <c:pt idx="20">
                  <c:v>8М12</c:v>
                </c:pt>
                <c:pt idx="21">
                  <c:v>9М12</c:v>
                </c:pt>
                <c:pt idx="22">
                  <c:v>10М12</c:v>
                </c:pt>
                <c:pt idx="23">
                  <c:v>11М12</c:v>
                </c:pt>
                <c:pt idx="24">
                  <c:v>2012</c:v>
                </c:pt>
                <c:pt idx="25">
                  <c:v>1М13</c:v>
                </c:pt>
                <c:pt idx="26">
                  <c:v>2М13</c:v>
                </c:pt>
                <c:pt idx="27">
                  <c:v>3М13</c:v>
                </c:pt>
                <c:pt idx="28">
                  <c:v>4М13</c:v>
                </c:pt>
                <c:pt idx="29">
                  <c:v>5М13</c:v>
                </c:pt>
                <c:pt idx="30">
                  <c:v>6М13</c:v>
                </c:pt>
                <c:pt idx="31">
                  <c:v>7М13</c:v>
                </c:pt>
                <c:pt idx="32">
                  <c:v>8М13</c:v>
                </c:pt>
                <c:pt idx="33">
                  <c:v>9М13</c:v>
                </c:pt>
                <c:pt idx="34">
                  <c:v>10М13</c:v>
                </c:pt>
                <c:pt idx="35">
                  <c:v>11М13</c:v>
                </c:pt>
                <c:pt idx="36">
                  <c:v>2013</c:v>
                </c:pt>
                <c:pt idx="37">
                  <c:v>1М14</c:v>
                </c:pt>
                <c:pt idx="38">
                  <c:v>2М14</c:v>
                </c:pt>
                <c:pt idx="39">
                  <c:v>3М14</c:v>
                </c:pt>
                <c:pt idx="40">
                  <c:v>4М14</c:v>
                </c:pt>
                <c:pt idx="41">
                  <c:v>5М14</c:v>
                </c:pt>
                <c:pt idx="42">
                  <c:v>6М14</c:v>
                </c:pt>
                <c:pt idx="43">
                  <c:v>7М14</c:v>
                </c:pt>
                <c:pt idx="44">
                  <c:v>8М14</c:v>
                </c:pt>
                <c:pt idx="45">
                  <c:v>9М14</c:v>
                </c:pt>
                <c:pt idx="46">
                  <c:v>10М14</c:v>
                </c:pt>
                <c:pt idx="47">
                  <c:v>11М14</c:v>
                </c:pt>
                <c:pt idx="48">
                  <c:v>2014</c:v>
                </c:pt>
                <c:pt idx="49">
                  <c:v>1М15</c:v>
                </c:pt>
                <c:pt idx="50">
                  <c:v>2М15</c:v>
                </c:pt>
                <c:pt idx="51">
                  <c:v>3М15</c:v>
                </c:pt>
                <c:pt idx="52">
                  <c:v>4М15</c:v>
                </c:pt>
                <c:pt idx="53">
                  <c:v>5M15</c:v>
                </c:pt>
                <c:pt idx="54">
                  <c:v>6M15</c:v>
                </c:pt>
                <c:pt idx="55">
                  <c:v>7М15</c:v>
                </c:pt>
                <c:pt idx="56">
                  <c:v>8M15</c:v>
                </c:pt>
              </c:strCache>
            </c:strRef>
          </c:cat>
          <c:val>
            <c:numRef>
              <c:f>просрочка!$AY$131:$DC$131</c:f>
              <c:numCache>
                <c:formatCode>General</c:formatCode>
                <c:ptCount val="57"/>
                <c:pt idx="0">
                  <c:v>6.9109870740305529E-2</c:v>
                </c:pt>
                <c:pt idx="1">
                  <c:v>7.0416666666666669E-2</c:v>
                </c:pt>
                <c:pt idx="2">
                  <c:v>7.0655617840604437E-2</c:v>
                </c:pt>
                <c:pt idx="3">
                  <c:v>6.8781302170283817E-2</c:v>
                </c:pt>
                <c:pt idx="4">
                  <c:v>6.6730086544931441E-2</c:v>
                </c:pt>
                <c:pt idx="5">
                  <c:v>6.5489993021004542E-2</c:v>
                </c:pt>
                <c:pt idx="6">
                  <c:v>6.3673702475345387E-2</c:v>
                </c:pt>
                <c:pt idx="7">
                  <c:v>6.2200855605913007E-2</c:v>
                </c:pt>
                <c:pt idx="8">
                  <c:v>6.0732555760180072E-2</c:v>
                </c:pt>
                <c:pt idx="9">
                  <c:v>5.946575585871948E-2</c:v>
                </c:pt>
                <c:pt idx="10">
                  <c:v>5.7759919638372674E-2</c:v>
                </c:pt>
                <c:pt idx="11">
                  <c:v>5.5584707646176915E-2</c:v>
                </c:pt>
                <c:pt idx="12">
                  <c:v>5.2441946351042164E-2</c:v>
                </c:pt>
                <c:pt idx="13">
                  <c:v>5.2952135282315849E-2</c:v>
                </c:pt>
                <c:pt idx="14">
                  <c:v>5.2265786794903298E-2</c:v>
                </c:pt>
                <c:pt idx="15">
                  <c:v>5.0854932826706466E-2</c:v>
                </c:pt>
                <c:pt idx="16">
                  <c:v>4.9652692653428122E-2</c:v>
                </c:pt>
                <c:pt idx="17">
                  <c:v>4.8751747867209226E-2</c:v>
                </c:pt>
                <c:pt idx="18">
                  <c:v>4.6313483248638286E-2</c:v>
                </c:pt>
                <c:pt idx="19">
                  <c:v>4.5955583174279079E-2</c:v>
                </c:pt>
                <c:pt idx="20">
                  <c:v>4.529347888209407E-2</c:v>
                </c:pt>
                <c:pt idx="21">
                  <c:v>4.4287127747042188E-2</c:v>
                </c:pt>
                <c:pt idx="22">
                  <c:v>4.4088583263394432E-2</c:v>
                </c:pt>
                <c:pt idx="23">
                  <c:v>4.3495505023796933E-2</c:v>
                </c:pt>
                <c:pt idx="24">
                  <c:v>4.0454433831797448E-2</c:v>
                </c:pt>
                <c:pt idx="25">
                  <c:v>4.1882600441274564E-2</c:v>
                </c:pt>
                <c:pt idx="26">
                  <c:v>4.1871206289514531E-2</c:v>
                </c:pt>
                <c:pt idx="27">
                  <c:v>4.2493022796315047E-2</c:v>
                </c:pt>
                <c:pt idx="28">
                  <c:v>4.2945886746382285E-2</c:v>
                </c:pt>
                <c:pt idx="29">
                  <c:v>4.3700750687741874E-2</c:v>
                </c:pt>
                <c:pt idx="30">
                  <c:v>4.2417719367812842E-2</c:v>
                </c:pt>
                <c:pt idx="31">
                  <c:v>4.3582597925375437E-2</c:v>
                </c:pt>
                <c:pt idx="32">
                  <c:v>4.4140014022976098E-2</c:v>
                </c:pt>
                <c:pt idx="33">
                  <c:v>4.4939159292035395E-2</c:v>
                </c:pt>
                <c:pt idx="34">
                  <c:v>4.5288592558691068E-2</c:v>
                </c:pt>
                <c:pt idx="35">
                  <c:v>4.5055282555282558E-2</c:v>
                </c:pt>
                <c:pt idx="36">
                  <c:v>4.4219702523827217E-2</c:v>
                </c:pt>
                <c:pt idx="37">
                  <c:v>4.6703874788324537E-2</c:v>
                </c:pt>
                <c:pt idx="38">
                  <c:v>4.8524167987321717E-2</c:v>
                </c:pt>
                <c:pt idx="39">
                  <c:v>4.8698695762695296E-2</c:v>
                </c:pt>
                <c:pt idx="40">
                  <c:v>5.028716313555253E-2</c:v>
                </c:pt>
                <c:pt idx="41">
                  <c:v>5.2826709001549538E-2</c:v>
                </c:pt>
                <c:pt idx="42">
                  <c:v>5.3124295059778934E-2</c:v>
                </c:pt>
                <c:pt idx="43">
                  <c:v>5.4304831614358062E-2</c:v>
                </c:pt>
                <c:pt idx="44">
                  <c:v>5.5525139155032405E-2</c:v>
                </c:pt>
                <c:pt idx="45">
                  <c:v>5.681121805270177E-2</c:v>
                </c:pt>
                <c:pt idx="46">
                  <c:v>5.7807439395426437E-2</c:v>
                </c:pt>
                <c:pt idx="47">
                  <c:v>5.9333786779969436E-2</c:v>
                </c:pt>
                <c:pt idx="48">
                  <c:v>5.8910746908840586E-2</c:v>
                </c:pt>
                <c:pt idx="49">
                  <c:v>6.2850998791497831E-2</c:v>
                </c:pt>
                <c:pt idx="50">
                  <c:v>6.60184191299171E-2</c:v>
                </c:pt>
                <c:pt idx="51">
                  <c:v>6.9337428135311283E-2</c:v>
                </c:pt>
                <c:pt idx="52">
                  <c:v>7.1049329284233145E-2</c:v>
                </c:pt>
                <c:pt idx="53">
                  <c:v>7.3538829950157314E-2</c:v>
                </c:pt>
                <c:pt idx="54">
                  <c:v>7.5166871760450463E-2</c:v>
                </c:pt>
                <c:pt idx="55">
                  <c:v>7.7861486455025469E-2</c:v>
                </c:pt>
                <c:pt idx="56">
                  <c:v>7.9087177010383966E-2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просрочка!$B$132</c:f>
              <c:strCache>
                <c:ptCount val="1"/>
                <c:pt idx="0">
                  <c:v>Доля просроченной задолженности (юрлица)</c:v>
                </c:pt>
              </c:strCache>
            </c:strRef>
          </c:tx>
          <c:spPr>
            <a:ln w="28575" cap="rnd">
              <a:solidFill>
                <a:srgbClr val="D10F41"/>
              </a:solidFill>
              <a:round/>
            </a:ln>
            <a:effectLst/>
          </c:spPr>
          <c:marker>
            <c:symbol val="none"/>
          </c:marker>
          <c:cat>
            <c:strRef>
              <c:f>просрочка!$AY$130:$DC$130</c:f>
              <c:strCache>
                <c:ptCount val="57"/>
                <c:pt idx="0">
                  <c:v>2010</c:v>
                </c:pt>
                <c:pt idx="1">
                  <c:v>1М11</c:v>
                </c:pt>
                <c:pt idx="2">
                  <c:v>2М11</c:v>
                </c:pt>
                <c:pt idx="3">
                  <c:v>3М11</c:v>
                </c:pt>
                <c:pt idx="4">
                  <c:v>4М11</c:v>
                </c:pt>
                <c:pt idx="5">
                  <c:v>5М11</c:v>
                </c:pt>
                <c:pt idx="6">
                  <c:v>6М11</c:v>
                </c:pt>
                <c:pt idx="7">
                  <c:v>7М11</c:v>
                </c:pt>
                <c:pt idx="8">
                  <c:v>8М11</c:v>
                </c:pt>
                <c:pt idx="9">
                  <c:v>9М11</c:v>
                </c:pt>
                <c:pt idx="10">
                  <c:v>10М11</c:v>
                </c:pt>
                <c:pt idx="11">
                  <c:v>11М11</c:v>
                </c:pt>
                <c:pt idx="12">
                  <c:v>2011</c:v>
                </c:pt>
                <c:pt idx="13">
                  <c:v>1М12</c:v>
                </c:pt>
                <c:pt idx="14">
                  <c:v>2М12</c:v>
                </c:pt>
                <c:pt idx="15">
                  <c:v>3М12</c:v>
                </c:pt>
                <c:pt idx="16">
                  <c:v>4М12</c:v>
                </c:pt>
                <c:pt idx="17">
                  <c:v>5М12</c:v>
                </c:pt>
                <c:pt idx="18">
                  <c:v>6М12</c:v>
                </c:pt>
                <c:pt idx="19">
                  <c:v>7М12</c:v>
                </c:pt>
                <c:pt idx="20">
                  <c:v>8М12</c:v>
                </c:pt>
                <c:pt idx="21">
                  <c:v>9М12</c:v>
                </c:pt>
                <c:pt idx="22">
                  <c:v>10М12</c:v>
                </c:pt>
                <c:pt idx="23">
                  <c:v>11М12</c:v>
                </c:pt>
                <c:pt idx="24">
                  <c:v>2012</c:v>
                </c:pt>
                <c:pt idx="25">
                  <c:v>1М13</c:v>
                </c:pt>
                <c:pt idx="26">
                  <c:v>2М13</c:v>
                </c:pt>
                <c:pt idx="27">
                  <c:v>3М13</c:v>
                </c:pt>
                <c:pt idx="28">
                  <c:v>4М13</c:v>
                </c:pt>
                <c:pt idx="29">
                  <c:v>5М13</c:v>
                </c:pt>
                <c:pt idx="30">
                  <c:v>6М13</c:v>
                </c:pt>
                <c:pt idx="31">
                  <c:v>7М13</c:v>
                </c:pt>
                <c:pt idx="32">
                  <c:v>8М13</c:v>
                </c:pt>
                <c:pt idx="33">
                  <c:v>9М13</c:v>
                </c:pt>
                <c:pt idx="34">
                  <c:v>10М13</c:v>
                </c:pt>
                <c:pt idx="35">
                  <c:v>11М13</c:v>
                </c:pt>
                <c:pt idx="36">
                  <c:v>2013</c:v>
                </c:pt>
                <c:pt idx="37">
                  <c:v>1М14</c:v>
                </c:pt>
                <c:pt idx="38">
                  <c:v>2М14</c:v>
                </c:pt>
                <c:pt idx="39">
                  <c:v>3М14</c:v>
                </c:pt>
                <c:pt idx="40">
                  <c:v>4М14</c:v>
                </c:pt>
                <c:pt idx="41">
                  <c:v>5М14</c:v>
                </c:pt>
                <c:pt idx="42">
                  <c:v>6М14</c:v>
                </c:pt>
                <c:pt idx="43">
                  <c:v>7М14</c:v>
                </c:pt>
                <c:pt idx="44">
                  <c:v>8М14</c:v>
                </c:pt>
                <c:pt idx="45">
                  <c:v>9М14</c:v>
                </c:pt>
                <c:pt idx="46">
                  <c:v>10М14</c:v>
                </c:pt>
                <c:pt idx="47">
                  <c:v>11М14</c:v>
                </c:pt>
                <c:pt idx="48">
                  <c:v>2014</c:v>
                </c:pt>
                <c:pt idx="49">
                  <c:v>1М15</c:v>
                </c:pt>
                <c:pt idx="50">
                  <c:v>2М15</c:v>
                </c:pt>
                <c:pt idx="51">
                  <c:v>3М15</c:v>
                </c:pt>
                <c:pt idx="52">
                  <c:v>4М15</c:v>
                </c:pt>
                <c:pt idx="53">
                  <c:v>5M15</c:v>
                </c:pt>
                <c:pt idx="54">
                  <c:v>6M15</c:v>
                </c:pt>
                <c:pt idx="55">
                  <c:v>7М15</c:v>
                </c:pt>
                <c:pt idx="56">
                  <c:v>8M15</c:v>
                </c:pt>
              </c:strCache>
            </c:strRef>
          </c:cat>
          <c:val>
            <c:numRef>
              <c:f>просрочка!$AY$132:$DC$132</c:f>
              <c:numCache>
                <c:formatCode>General</c:formatCode>
                <c:ptCount val="57"/>
                <c:pt idx="0">
                  <c:v>5.2862496355659212E-2</c:v>
                </c:pt>
                <c:pt idx="1">
                  <c:v>5.2743272686115276E-2</c:v>
                </c:pt>
                <c:pt idx="2">
                  <c:v>5.2945447368235546E-2</c:v>
                </c:pt>
                <c:pt idx="3">
                  <c:v>5.0866153750095393E-2</c:v>
                </c:pt>
                <c:pt idx="4">
                  <c:v>5.036685191775947E-2</c:v>
                </c:pt>
                <c:pt idx="5">
                  <c:v>5.0907698302852765E-2</c:v>
                </c:pt>
                <c:pt idx="6">
                  <c:v>5.1156054072643585E-2</c:v>
                </c:pt>
                <c:pt idx="7">
                  <c:v>5.0921951943617975E-2</c:v>
                </c:pt>
                <c:pt idx="8">
                  <c:v>5.1461193250124299E-2</c:v>
                </c:pt>
                <c:pt idx="9">
                  <c:v>5.0244267945451816E-2</c:v>
                </c:pt>
                <c:pt idx="10">
                  <c:v>4.9315295678544348E-2</c:v>
                </c:pt>
                <c:pt idx="11">
                  <c:v>4.7655869633702781E-2</c:v>
                </c:pt>
                <c:pt idx="12">
                  <c:v>4.6434700144508664E-2</c:v>
                </c:pt>
                <c:pt idx="13">
                  <c:v>4.7899619355868076E-2</c:v>
                </c:pt>
                <c:pt idx="14">
                  <c:v>4.9227921308911959E-2</c:v>
                </c:pt>
                <c:pt idx="15">
                  <c:v>5.0303037143211861E-2</c:v>
                </c:pt>
                <c:pt idx="16">
                  <c:v>5.0638004685131598E-2</c:v>
                </c:pt>
                <c:pt idx="17">
                  <c:v>5.079512203008045E-2</c:v>
                </c:pt>
                <c:pt idx="18">
                  <c:v>4.9117041810901783E-2</c:v>
                </c:pt>
                <c:pt idx="19">
                  <c:v>4.931027762708115E-2</c:v>
                </c:pt>
                <c:pt idx="20">
                  <c:v>4.9270233040463497E-2</c:v>
                </c:pt>
                <c:pt idx="21">
                  <c:v>4.8838151504428412E-2</c:v>
                </c:pt>
                <c:pt idx="22">
                  <c:v>4.8839079355285725E-2</c:v>
                </c:pt>
                <c:pt idx="23">
                  <c:v>4.8802881559432167E-2</c:v>
                </c:pt>
                <c:pt idx="24">
                  <c:v>4.6276174930150106E-2</c:v>
                </c:pt>
                <c:pt idx="25">
                  <c:v>4.6911386814422223E-2</c:v>
                </c:pt>
                <c:pt idx="26">
                  <c:v>4.6788683527723765E-2</c:v>
                </c:pt>
                <c:pt idx="27">
                  <c:v>4.649458190534677E-2</c:v>
                </c:pt>
                <c:pt idx="28">
                  <c:v>4.6306852637962401E-2</c:v>
                </c:pt>
                <c:pt idx="29">
                  <c:v>4.6745773168051508E-2</c:v>
                </c:pt>
                <c:pt idx="30">
                  <c:v>4.4864052648096543E-2</c:v>
                </c:pt>
                <c:pt idx="31">
                  <c:v>4.4879836953226664E-2</c:v>
                </c:pt>
                <c:pt idx="32">
                  <c:v>4.3753703950421038E-2</c:v>
                </c:pt>
                <c:pt idx="33">
                  <c:v>4.3476877048919442E-2</c:v>
                </c:pt>
                <c:pt idx="34">
                  <c:v>4.4156344840880261E-2</c:v>
                </c:pt>
                <c:pt idx="35">
                  <c:v>4.3583193247649428E-2</c:v>
                </c:pt>
                <c:pt idx="36">
                  <c:v>4.1499253306784244E-2</c:v>
                </c:pt>
                <c:pt idx="37">
                  <c:v>4.1452121243563636E-2</c:v>
                </c:pt>
                <c:pt idx="38">
                  <c:v>4.2316515231126096E-2</c:v>
                </c:pt>
                <c:pt idx="39">
                  <c:v>4.2073342085505651E-2</c:v>
                </c:pt>
                <c:pt idx="40">
                  <c:v>4.2757209088218846E-2</c:v>
                </c:pt>
                <c:pt idx="41">
                  <c:v>4.5136126126865114E-2</c:v>
                </c:pt>
                <c:pt idx="42">
                  <c:v>4.3918433086945263E-2</c:v>
                </c:pt>
                <c:pt idx="43">
                  <c:v>4.463136901698405E-2</c:v>
                </c:pt>
                <c:pt idx="44">
                  <c:v>4.4931706659690679E-2</c:v>
                </c:pt>
                <c:pt idx="45">
                  <c:v>4.2846292751354334E-2</c:v>
                </c:pt>
                <c:pt idx="46">
                  <c:v>4.2429489428078844E-2</c:v>
                </c:pt>
                <c:pt idx="47">
                  <c:v>4.1816593263555801E-2</c:v>
                </c:pt>
                <c:pt idx="48">
                  <c:v>4.2347349820929275E-2</c:v>
                </c:pt>
                <c:pt idx="49">
                  <c:v>4.5257959294728818E-2</c:v>
                </c:pt>
                <c:pt idx="50">
                  <c:v>4.7672156831504386E-2</c:v>
                </c:pt>
                <c:pt idx="51">
                  <c:v>5.0203161489760936E-2</c:v>
                </c:pt>
                <c:pt idx="52">
                  <c:v>5.5588338209449424E-2</c:v>
                </c:pt>
                <c:pt idx="53">
                  <c:v>5.7574110175800663E-2</c:v>
                </c:pt>
                <c:pt idx="54">
                  <c:v>5.8551277033810342E-2</c:v>
                </c:pt>
                <c:pt idx="55">
                  <c:v>5.9846101536013635E-2</c:v>
                </c:pt>
                <c:pt idx="56">
                  <c:v>5.8287658525387642E-2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просрочка!$B$133</c:f>
              <c:strCache>
                <c:ptCount val="1"/>
                <c:pt idx="0">
                  <c:v>Доля просроченной задолженности (всего)</c:v>
                </c:pt>
              </c:strCache>
            </c:strRef>
          </c:tx>
          <c:spPr>
            <a:ln w="28575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просрочка!$AY$130:$DC$130</c:f>
              <c:strCache>
                <c:ptCount val="57"/>
                <c:pt idx="0">
                  <c:v>2010</c:v>
                </c:pt>
                <c:pt idx="1">
                  <c:v>1М11</c:v>
                </c:pt>
                <c:pt idx="2">
                  <c:v>2М11</c:v>
                </c:pt>
                <c:pt idx="3">
                  <c:v>3М11</c:v>
                </c:pt>
                <c:pt idx="4">
                  <c:v>4М11</c:v>
                </c:pt>
                <c:pt idx="5">
                  <c:v>5М11</c:v>
                </c:pt>
                <c:pt idx="6">
                  <c:v>6М11</c:v>
                </c:pt>
                <c:pt idx="7">
                  <c:v>7М11</c:v>
                </c:pt>
                <c:pt idx="8">
                  <c:v>8М11</c:v>
                </c:pt>
                <c:pt idx="9">
                  <c:v>9М11</c:v>
                </c:pt>
                <c:pt idx="10">
                  <c:v>10М11</c:v>
                </c:pt>
                <c:pt idx="11">
                  <c:v>11М11</c:v>
                </c:pt>
                <c:pt idx="12">
                  <c:v>2011</c:v>
                </c:pt>
                <c:pt idx="13">
                  <c:v>1М12</c:v>
                </c:pt>
                <c:pt idx="14">
                  <c:v>2М12</c:v>
                </c:pt>
                <c:pt idx="15">
                  <c:v>3М12</c:v>
                </c:pt>
                <c:pt idx="16">
                  <c:v>4М12</c:v>
                </c:pt>
                <c:pt idx="17">
                  <c:v>5М12</c:v>
                </c:pt>
                <c:pt idx="18">
                  <c:v>6М12</c:v>
                </c:pt>
                <c:pt idx="19">
                  <c:v>7М12</c:v>
                </c:pt>
                <c:pt idx="20">
                  <c:v>8М12</c:v>
                </c:pt>
                <c:pt idx="21">
                  <c:v>9М12</c:v>
                </c:pt>
                <c:pt idx="22">
                  <c:v>10М12</c:v>
                </c:pt>
                <c:pt idx="23">
                  <c:v>11М12</c:v>
                </c:pt>
                <c:pt idx="24">
                  <c:v>2012</c:v>
                </c:pt>
                <c:pt idx="25">
                  <c:v>1М13</c:v>
                </c:pt>
                <c:pt idx="26">
                  <c:v>2М13</c:v>
                </c:pt>
                <c:pt idx="27">
                  <c:v>3М13</c:v>
                </c:pt>
                <c:pt idx="28">
                  <c:v>4М13</c:v>
                </c:pt>
                <c:pt idx="29">
                  <c:v>5М13</c:v>
                </c:pt>
                <c:pt idx="30">
                  <c:v>6М13</c:v>
                </c:pt>
                <c:pt idx="31">
                  <c:v>7М13</c:v>
                </c:pt>
                <c:pt idx="32">
                  <c:v>8М13</c:v>
                </c:pt>
                <c:pt idx="33">
                  <c:v>9М13</c:v>
                </c:pt>
                <c:pt idx="34">
                  <c:v>10М13</c:v>
                </c:pt>
                <c:pt idx="35">
                  <c:v>11М13</c:v>
                </c:pt>
                <c:pt idx="36">
                  <c:v>2013</c:v>
                </c:pt>
                <c:pt idx="37">
                  <c:v>1М14</c:v>
                </c:pt>
                <c:pt idx="38">
                  <c:v>2М14</c:v>
                </c:pt>
                <c:pt idx="39">
                  <c:v>3М14</c:v>
                </c:pt>
                <c:pt idx="40">
                  <c:v>4М14</c:v>
                </c:pt>
                <c:pt idx="41">
                  <c:v>5М14</c:v>
                </c:pt>
                <c:pt idx="42">
                  <c:v>6М14</c:v>
                </c:pt>
                <c:pt idx="43">
                  <c:v>7М14</c:v>
                </c:pt>
                <c:pt idx="44">
                  <c:v>8М14</c:v>
                </c:pt>
                <c:pt idx="45">
                  <c:v>9М14</c:v>
                </c:pt>
                <c:pt idx="46">
                  <c:v>10М14</c:v>
                </c:pt>
                <c:pt idx="47">
                  <c:v>11М14</c:v>
                </c:pt>
                <c:pt idx="48">
                  <c:v>2014</c:v>
                </c:pt>
                <c:pt idx="49">
                  <c:v>1М15</c:v>
                </c:pt>
                <c:pt idx="50">
                  <c:v>2М15</c:v>
                </c:pt>
                <c:pt idx="51">
                  <c:v>3М15</c:v>
                </c:pt>
                <c:pt idx="52">
                  <c:v>4М15</c:v>
                </c:pt>
                <c:pt idx="53">
                  <c:v>5M15</c:v>
                </c:pt>
                <c:pt idx="54">
                  <c:v>6M15</c:v>
                </c:pt>
                <c:pt idx="55">
                  <c:v>7М15</c:v>
                </c:pt>
                <c:pt idx="56">
                  <c:v>8M15</c:v>
                </c:pt>
              </c:strCache>
            </c:strRef>
          </c:cat>
          <c:val>
            <c:numRef>
              <c:f>просрочка!$AY$133:$DC$133</c:f>
              <c:numCache>
                <c:formatCode>General</c:formatCode>
                <c:ptCount val="57"/>
                <c:pt idx="0">
                  <c:v>5.6519558952374128E-2</c:v>
                </c:pt>
                <c:pt idx="1">
                  <c:v>5.6701653455128349E-2</c:v>
                </c:pt>
                <c:pt idx="2">
                  <c:v>5.6918526132766142E-2</c:v>
                </c:pt>
                <c:pt idx="3">
                  <c:v>5.4903183159297694E-2</c:v>
                </c:pt>
                <c:pt idx="4">
                  <c:v>5.4094193132389404E-2</c:v>
                </c:pt>
                <c:pt idx="5">
                  <c:v>5.4259354124300808E-2</c:v>
                </c:pt>
                <c:pt idx="6">
                  <c:v>5.4052955020255887E-2</c:v>
                </c:pt>
                <c:pt idx="7">
                  <c:v>5.3556323920043933E-2</c:v>
                </c:pt>
                <c:pt idx="8">
                  <c:v>5.364217052472478E-2</c:v>
                </c:pt>
                <c:pt idx="9">
                  <c:v>5.2391988081443464E-2</c:v>
                </c:pt>
                <c:pt idx="10">
                  <c:v>5.1296929255931593E-2</c:v>
                </c:pt>
                <c:pt idx="11">
                  <c:v>4.9511943670622297E-2</c:v>
                </c:pt>
                <c:pt idx="12">
                  <c:v>4.7867928015438758E-2</c:v>
                </c:pt>
                <c:pt idx="13">
                  <c:v>4.9118954157948432E-2</c:v>
                </c:pt>
                <c:pt idx="14">
                  <c:v>4.9977481768893661E-2</c:v>
                </c:pt>
                <c:pt idx="15">
                  <c:v>5.0440806578646503E-2</c:v>
                </c:pt>
                <c:pt idx="16">
                  <c:v>5.0389514034870783E-2</c:v>
                </c:pt>
                <c:pt idx="17">
                  <c:v>5.0273254740829311E-2</c:v>
                </c:pt>
                <c:pt idx="18">
                  <c:v>4.8390973532923279E-2</c:v>
                </c:pt>
                <c:pt idx="19">
                  <c:v>4.8429573580479016E-2</c:v>
                </c:pt>
                <c:pt idx="20">
                  <c:v>4.8215240109621443E-2</c:v>
                </c:pt>
                <c:pt idx="21">
                  <c:v>4.761387066541705E-2</c:v>
                </c:pt>
                <c:pt idx="22">
                  <c:v>4.7546989193866095E-2</c:v>
                </c:pt>
                <c:pt idx="23">
                  <c:v>4.7337018834028327E-2</c:v>
                </c:pt>
                <c:pt idx="24">
                  <c:v>4.4650558492881243E-2</c:v>
                </c:pt>
                <c:pt idx="25">
                  <c:v>4.5497178972886382E-2</c:v>
                </c:pt>
                <c:pt idx="26">
                  <c:v>4.5393346940237056E-2</c:v>
                </c:pt>
                <c:pt idx="27">
                  <c:v>4.5349141374507768E-2</c:v>
                </c:pt>
                <c:pt idx="28">
                  <c:v>4.5337485155624295E-2</c:v>
                </c:pt>
                <c:pt idx="29">
                  <c:v>4.585504241796011E-2</c:v>
                </c:pt>
                <c:pt idx="30">
                  <c:v>4.414084610824371E-2</c:v>
                </c:pt>
                <c:pt idx="31">
                  <c:v>4.4495035149240761E-2</c:v>
                </c:pt>
                <c:pt idx="32">
                  <c:v>4.3869088659634375E-2</c:v>
                </c:pt>
                <c:pt idx="33">
                  <c:v>4.3914775966797152E-2</c:v>
                </c:pt>
                <c:pt idx="34">
                  <c:v>4.4497352839823319E-2</c:v>
                </c:pt>
                <c:pt idx="35">
                  <c:v>4.4026553447600723E-2</c:v>
                </c:pt>
                <c:pt idx="36">
                  <c:v>4.2333845817298946E-2</c:v>
                </c:pt>
                <c:pt idx="37">
                  <c:v>4.3035076804126833E-2</c:v>
                </c:pt>
                <c:pt idx="38">
                  <c:v>4.4187039065461294E-2</c:v>
                </c:pt>
                <c:pt idx="39">
                  <c:v>4.4062354160123753E-2</c:v>
                </c:pt>
                <c:pt idx="40">
                  <c:v>4.5013902241052776E-2</c:v>
                </c:pt>
                <c:pt idx="41">
                  <c:v>4.745409170484597E-2</c:v>
                </c:pt>
                <c:pt idx="42">
                  <c:v>4.671860481738261E-2</c:v>
                </c:pt>
                <c:pt idx="43">
                  <c:v>4.7564078137783398E-2</c:v>
                </c:pt>
                <c:pt idx="44">
                  <c:v>4.813973538481945E-2</c:v>
                </c:pt>
                <c:pt idx="45">
                  <c:v>4.7045465631147941E-2</c:v>
                </c:pt>
                <c:pt idx="46">
                  <c:v>4.6964502319413355E-2</c:v>
                </c:pt>
                <c:pt idx="47">
                  <c:v>4.6854596541859958E-2</c:v>
                </c:pt>
                <c:pt idx="48">
                  <c:v>4.6939110053067987E-2</c:v>
                </c:pt>
                <c:pt idx="49">
                  <c:v>4.9877161915294219E-2</c:v>
                </c:pt>
                <c:pt idx="50">
                  <c:v>5.2607314700008977E-2</c:v>
                </c:pt>
                <c:pt idx="51">
                  <c:v>5.536289537443035E-2</c:v>
                </c:pt>
                <c:pt idx="52">
                  <c:v>5.9832879462876291E-2</c:v>
                </c:pt>
                <c:pt idx="53">
                  <c:v>6.1911775090030569E-2</c:v>
                </c:pt>
                <c:pt idx="54">
                  <c:v>6.2994717199392689E-2</c:v>
                </c:pt>
                <c:pt idx="55">
                  <c:v>6.4560941726986912E-2</c:v>
                </c:pt>
                <c:pt idx="56">
                  <c:v>6.3548481822987016E-2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12779360"/>
        <c:axId val="512780144"/>
      </c:lineChart>
      <c:catAx>
        <c:axId val="512779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ru-RU" sz="1000" b="1" i="0" u="none" strike="noStrike" kern="1200" baseline="0">
                <a:solidFill>
                  <a:schemeClr val="tx1"/>
                </a:solidFill>
                <a:latin typeface="FreeSet Light" panose="020B0403040504020204" pitchFamily="34" charset="-52"/>
                <a:ea typeface="+mn-ea"/>
                <a:cs typeface="+mn-cs"/>
              </a:defRPr>
            </a:pPr>
            <a:endParaRPr lang="ru-RU"/>
          </a:p>
        </c:txPr>
        <c:crossAx val="512780144"/>
        <c:crosses val="autoZero"/>
        <c:auto val="1"/>
        <c:lblAlgn val="ctr"/>
        <c:lblOffset val="100"/>
        <c:tickLblSkip val="8"/>
        <c:tickMarkSkip val="8"/>
        <c:noMultiLvlLbl val="0"/>
      </c:catAx>
      <c:valAx>
        <c:axId val="512780144"/>
        <c:scaling>
          <c:orientation val="minMax"/>
          <c:min val="3.0000000000000006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ru-RU" sz="1000" b="1" i="0" u="none" strike="noStrike" kern="1200" baseline="0">
                <a:solidFill>
                  <a:schemeClr val="tx1"/>
                </a:solidFill>
                <a:latin typeface="FreeSet Light" panose="020B0403040504020204" pitchFamily="34" charset="-52"/>
                <a:ea typeface="+mn-ea"/>
                <a:cs typeface="+mn-cs"/>
              </a:defRPr>
            </a:pPr>
            <a:endParaRPr lang="ru-RU"/>
          </a:p>
        </c:txPr>
        <c:crossAx val="512779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989523402991723"/>
          <c:y val="0.12290765737926239"/>
          <c:w val="0.81828914211713666"/>
          <c:h val="0.2885441111853959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ru-RU" sz="1000" b="0" i="0" u="none" strike="noStrike" kern="1200" baseline="0">
              <a:solidFill>
                <a:schemeClr val="tx1"/>
              </a:solidFill>
              <a:latin typeface="FreeSet Light" panose="020B0403040504020204" pitchFamily="34" charset="-52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0229066614182418E-2"/>
          <c:y val="3.5422515275716007E-2"/>
          <c:w val="0.90599147901453636"/>
          <c:h val="0.66358656874094524"/>
        </c:manualLayout>
      </c:layout>
      <c:barChart>
        <c:barDir val="col"/>
        <c:grouping val="percentStacked"/>
        <c:varyColors val="0"/>
        <c:ser>
          <c:idx val="5"/>
          <c:order val="0"/>
          <c:tx>
            <c:strRef>
              <c:f>Активы!$B$54</c:f>
              <c:strCache>
                <c:ptCount val="1"/>
                <c:pt idx="0">
                  <c:v>Прочее</c:v>
                </c:pt>
              </c:strCache>
            </c:strRef>
          </c:tx>
          <c:spPr>
            <a:solidFill>
              <a:srgbClr val="002D62"/>
            </a:solidFill>
            <a:ln>
              <a:solidFill>
                <a:srgbClr val="002D62"/>
              </a:solidFill>
            </a:ln>
            <a:effectLst/>
          </c:spPr>
          <c:invertIfNegative val="0"/>
          <c:cat>
            <c:strRef>
              <c:f>Активы!$C$48:$K$48</c:f>
              <c:strCach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8М15</c:v>
                </c:pt>
              </c:strCache>
            </c:strRef>
          </c:cat>
          <c:val>
            <c:numRef>
              <c:f>Активы!$C$54:$K$54</c:f>
              <c:numCache>
                <c:formatCode>General</c:formatCode>
                <c:ptCount val="9"/>
                <c:pt idx="0">
                  <c:v>7.2223988949123297E-2</c:v>
                </c:pt>
                <c:pt idx="1">
                  <c:v>7.6660374059231429E-2</c:v>
                </c:pt>
                <c:pt idx="2">
                  <c:v>8.66938498131158E-2</c:v>
                </c:pt>
                <c:pt idx="3">
                  <c:v>8.4739946634481769E-2</c:v>
                </c:pt>
                <c:pt idx="4">
                  <c:v>8.485976818209115E-2</c:v>
                </c:pt>
                <c:pt idx="5">
                  <c:v>8.5411718131432973E-2</c:v>
                </c:pt>
                <c:pt idx="6">
                  <c:v>9.2079668286804445E-2</c:v>
                </c:pt>
                <c:pt idx="7">
                  <c:v>0.10090274764398448</c:v>
                </c:pt>
                <c:pt idx="8">
                  <c:v>9.6005641914425066E-2</c:v>
                </c:pt>
              </c:numCache>
            </c:numRef>
          </c:val>
        </c:ser>
        <c:ser>
          <c:idx val="4"/>
          <c:order val="1"/>
          <c:tx>
            <c:strRef>
              <c:f>Активы!$B$49</c:f>
              <c:strCache>
                <c:ptCount val="1"/>
                <c:pt idx="0">
                  <c:v>Денежные средства</c:v>
                </c:pt>
              </c:strCache>
            </c:strRef>
          </c:tx>
          <c:spPr>
            <a:solidFill>
              <a:srgbClr val="6578A2"/>
            </a:solidFill>
            <a:ln>
              <a:solidFill>
                <a:srgbClr val="6578A2"/>
              </a:solidFill>
            </a:ln>
            <a:effectLst/>
          </c:spPr>
          <c:invertIfNegative val="0"/>
          <c:cat>
            <c:strRef>
              <c:f>Активы!$C$48:$K$48</c:f>
              <c:strCach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8М15</c:v>
                </c:pt>
              </c:strCache>
            </c:strRef>
          </c:cat>
          <c:val>
            <c:numRef>
              <c:f>Активы!$C$49:$K$49</c:f>
              <c:numCache>
                <c:formatCode>General</c:formatCode>
                <c:ptCount val="9"/>
                <c:pt idx="0">
                  <c:v>2.4203606441707125E-2</c:v>
                </c:pt>
                <c:pt idx="1">
                  <c:v>2.9594287406815287E-2</c:v>
                </c:pt>
                <c:pt idx="2">
                  <c:v>2.7040434930343187E-2</c:v>
                </c:pt>
                <c:pt idx="3">
                  <c:v>2.6996325943806465E-2</c:v>
                </c:pt>
                <c:pt idx="4">
                  <c:v>2.9442075551017955E-2</c:v>
                </c:pt>
                <c:pt idx="5">
                  <c:v>3.1387852052935192E-2</c:v>
                </c:pt>
                <c:pt idx="6">
                  <c:v>2.8014858132006111E-2</c:v>
                </c:pt>
                <c:pt idx="7">
                  <c:v>3.5469960560319022E-2</c:v>
                </c:pt>
                <c:pt idx="8">
                  <c:v>2.1249000485888198E-2</c:v>
                </c:pt>
              </c:numCache>
            </c:numRef>
          </c:val>
        </c:ser>
        <c:ser>
          <c:idx val="3"/>
          <c:order val="2"/>
          <c:tx>
            <c:strRef>
              <c:f>Активы!$B$50</c:f>
              <c:strCache>
                <c:ptCount val="1"/>
                <c:pt idx="0">
                  <c:v>Счета в ЦБ и корсчета</c:v>
                </c:pt>
              </c:strCache>
            </c:strRef>
          </c:tx>
          <c:spPr>
            <a:solidFill>
              <a:srgbClr val="00ABE5"/>
            </a:solidFill>
            <a:ln>
              <a:solidFill>
                <a:srgbClr val="00ABE5"/>
              </a:solidFill>
            </a:ln>
            <a:effectLst/>
          </c:spPr>
          <c:invertIfNegative val="0"/>
          <c:cat>
            <c:strRef>
              <c:f>Активы!$C$48:$K$48</c:f>
              <c:strCach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8М15</c:v>
                </c:pt>
              </c:strCache>
            </c:strRef>
          </c:cat>
          <c:val>
            <c:numRef>
              <c:f>Активы!$C$50:$K$50</c:f>
              <c:numCache>
                <c:formatCode>General</c:formatCode>
                <c:ptCount val="9"/>
                <c:pt idx="0">
                  <c:v>8.4869143507361466E-2</c:v>
                </c:pt>
                <c:pt idx="1">
                  <c:v>0.11838785538660282</c:v>
                </c:pt>
                <c:pt idx="2">
                  <c:v>8.8154943934760449E-2</c:v>
                </c:pt>
                <c:pt idx="3">
                  <c:v>7.8764428509729451E-2</c:v>
                </c:pt>
                <c:pt idx="4">
                  <c:v>6.6014053210017423E-2</c:v>
                </c:pt>
                <c:pt idx="5">
                  <c:v>7.3585728828348435E-2</c:v>
                </c:pt>
                <c:pt idx="6">
                  <c:v>6.5531119009597183E-2</c:v>
                </c:pt>
                <c:pt idx="7">
                  <c:v>7.6947937818443557E-2</c:v>
                </c:pt>
                <c:pt idx="8">
                  <c:v>6.0339407573479421E-2</c:v>
                </c:pt>
              </c:numCache>
            </c:numRef>
          </c:val>
        </c:ser>
        <c:ser>
          <c:idx val="2"/>
          <c:order val="3"/>
          <c:tx>
            <c:strRef>
              <c:f>Активы!$B$51</c:f>
              <c:strCache>
                <c:ptCount val="1"/>
                <c:pt idx="0">
                  <c:v>МБК</c:v>
                </c:pt>
              </c:strCache>
            </c:strRef>
          </c:tx>
          <c:spPr>
            <a:solidFill>
              <a:srgbClr val="B3B4B7"/>
            </a:solidFill>
            <a:ln>
              <a:solidFill>
                <a:srgbClr val="B3B4B7"/>
              </a:solidFill>
            </a:ln>
            <a:effectLst/>
          </c:spPr>
          <c:invertIfNegative val="0"/>
          <c:cat>
            <c:strRef>
              <c:f>Активы!$C$48:$K$48</c:f>
              <c:strCach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8М15</c:v>
                </c:pt>
              </c:strCache>
            </c:strRef>
          </c:cat>
          <c:val>
            <c:numRef>
              <c:f>Активы!$C$51:$K$51</c:f>
              <c:numCache>
                <c:formatCode>General</c:formatCode>
                <c:ptCount val="9"/>
                <c:pt idx="0">
                  <c:v>7.0464196451197766E-2</c:v>
                </c:pt>
                <c:pt idx="1">
                  <c:v>0.101172994365202</c:v>
                </c:pt>
                <c:pt idx="2">
                  <c:v>0.10409106354060482</c:v>
                </c:pt>
                <c:pt idx="3">
                  <c:v>0.10022600474491639</c:v>
                </c:pt>
                <c:pt idx="4">
                  <c:v>0.11155125818269174</c:v>
                </c:pt>
                <c:pt idx="5">
                  <c:v>0.10455346033900495</c:v>
                </c:pt>
                <c:pt idx="6">
                  <c:v>0.1098773838403012</c:v>
                </c:pt>
                <c:pt idx="7">
                  <c:v>0.10560254638958885</c:v>
                </c:pt>
                <c:pt idx="8">
                  <c:v>0.11630327075450403</c:v>
                </c:pt>
              </c:numCache>
            </c:numRef>
          </c:val>
        </c:ser>
        <c:ser>
          <c:idx val="0"/>
          <c:order val="4"/>
          <c:tx>
            <c:strRef>
              <c:f>Активы!$B$52</c:f>
              <c:strCache>
                <c:ptCount val="1"/>
                <c:pt idx="0">
                  <c:v>Ценные бумаги</c:v>
                </c:pt>
              </c:strCache>
            </c:strRef>
          </c:tx>
          <c:spPr>
            <a:solidFill>
              <a:srgbClr val="E78E8A"/>
            </a:solidFill>
            <a:ln>
              <a:solidFill>
                <a:srgbClr val="E78E8A"/>
              </a:solidFill>
            </a:ln>
            <a:effectLst/>
          </c:spPr>
          <c:invertIfNegative val="0"/>
          <c:dLbls>
            <c:dLbl>
              <c:idx val="7"/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FreeSet Light" panose="020B0403040504020204" pitchFamily="34" charset="-52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FreeSet Light" panose="020B0403040504020204" pitchFamily="34" charset="-52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Активы!$C$48:$K$48</c:f>
              <c:strCach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8М15</c:v>
                </c:pt>
              </c:strCache>
            </c:strRef>
          </c:cat>
          <c:val>
            <c:numRef>
              <c:f>Активы!$C$52:$K$52</c:f>
              <c:numCache>
                <c:formatCode>General</c:formatCode>
                <c:ptCount val="9"/>
                <c:pt idx="0">
                  <c:v>0.12694098414417818</c:v>
                </c:pt>
                <c:pt idx="1">
                  <c:v>8.4404206649703981E-2</c:v>
                </c:pt>
                <c:pt idx="2">
                  <c:v>0.14642881413523615</c:v>
                </c:pt>
                <c:pt idx="3">
                  <c:v>0.17243215420386576</c:v>
                </c:pt>
                <c:pt idx="4">
                  <c:v>0.14922106780373551</c:v>
                </c:pt>
                <c:pt idx="5">
                  <c:v>0.14540210383440785</c:v>
                </c:pt>
                <c:pt idx="6">
                  <c:v>0.13928366807086348</c:v>
                </c:pt>
                <c:pt idx="7">
                  <c:v>0.15480106975145147</c:v>
                </c:pt>
                <c:pt idx="8">
                  <c:v>0.16324058097435248</c:v>
                </c:pt>
              </c:numCache>
            </c:numRef>
          </c:val>
        </c:ser>
        <c:ser>
          <c:idx val="1"/>
          <c:order val="5"/>
          <c:tx>
            <c:strRef>
              <c:f>Активы!$B$53</c:f>
              <c:strCache>
                <c:ptCount val="1"/>
                <c:pt idx="0">
                  <c:v>Кредиты клиентам</c:v>
                </c:pt>
              </c:strCache>
            </c:strRef>
          </c:tx>
          <c:spPr>
            <a:solidFill>
              <a:srgbClr val="D10F41"/>
            </a:solidFill>
            <a:ln>
              <a:solidFill>
                <a:srgbClr val="D10F41"/>
              </a:solidFill>
            </a:ln>
            <a:effectLst/>
          </c:spPr>
          <c:invertIfNegative val="0"/>
          <c:cat>
            <c:strRef>
              <c:f>Активы!$C$48:$K$48</c:f>
              <c:strCach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8М15</c:v>
                </c:pt>
              </c:strCache>
            </c:strRef>
          </c:cat>
          <c:val>
            <c:numRef>
              <c:f>Активы!$C$53:$K$53</c:f>
              <c:numCache>
                <c:formatCode>General</c:formatCode>
                <c:ptCount val="9"/>
                <c:pt idx="0">
                  <c:v>0.62129808050643232</c:v>
                </c:pt>
                <c:pt idx="1">
                  <c:v>0.58978028213244449</c:v>
                </c:pt>
                <c:pt idx="2">
                  <c:v>0.5475908936459396</c:v>
                </c:pt>
                <c:pt idx="3">
                  <c:v>0.53684113996320026</c:v>
                </c:pt>
                <c:pt idx="4">
                  <c:v>0.55891177707044626</c:v>
                </c:pt>
                <c:pt idx="5">
                  <c:v>0.55965913681387047</c:v>
                </c:pt>
                <c:pt idx="6">
                  <c:v>0.56521330266042769</c:v>
                </c:pt>
                <c:pt idx="7">
                  <c:v>0.52627573783621273</c:v>
                </c:pt>
                <c:pt idx="8">
                  <c:v>0.54286209829735077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58770240"/>
        <c:axId val="458769456"/>
      </c:barChart>
      <c:lineChart>
        <c:grouping val="standard"/>
        <c:varyColors val="0"/>
        <c:ser>
          <c:idx val="6"/>
          <c:order val="6"/>
          <c:tx>
            <c:strRef>
              <c:f>Активы!$B$41</c:f>
              <c:strCache>
                <c:ptCount val="1"/>
                <c:pt idx="0">
                  <c:v>Доля кредитов клиентам в активах без учета госбанков, п.ш.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Активы!$C$48:$K$48</c:f>
              <c:strCach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8М15</c:v>
                </c:pt>
              </c:strCache>
            </c:strRef>
          </c:cat>
          <c:val>
            <c:numRef>
              <c:f>Активы!$C$41:$K$41</c:f>
              <c:numCache>
                <c:formatCode>General</c:formatCode>
                <c:ptCount val="9"/>
                <c:pt idx="0">
                  <c:v>0.5710610245729163</c:v>
                </c:pt>
                <c:pt idx="1">
                  <c:v>0.55065424231972893</c:v>
                </c:pt>
                <c:pt idx="2">
                  <c:v>0.49194801244766939</c:v>
                </c:pt>
                <c:pt idx="3">
                  <c:v>0.48815872709650687</c:v>
                </c:pt>
                <c:pt idx="4">
                  <c:v>0.50178512031439504</c:v>
                </c:pt>
                <c:pt idx="5">
                  <c:v>0.49363853918844469</c:v>
                </c:pt>
                <c:pt idx="6">
                  <c:v>0.486802633676854</c:v>
                </c:pt>
                <c:pt idx="7">
                  <c:v>0.43762865755516361</c:v>
                </c:pt>
                <c:pt idx="8">
                  <c:v>0.46729047049039585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8772592"/>
        <c:axId val="458771024"/>
      </c:lineChart>
      <c:catAx>
        <c:axId val="458770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FreeSet Light" panose="020B0403040504020204" pitchFamily="34" charset="-52"/>
                <a:ea typeface="+mn-ea"/>
                <a:cs typeface="+mn-cs"/>
              </a:defRPr>
            </a:pPr>
            <a:endParaRPr lang="ru-RU"/>
          </a:p>
        </c:txPr>
        <c:crossAx val="458769456"/>
        <c:crosses val="autoZero"/>
        <c:auto val="1"/>
        <c:lblAlgn val="ctr"/>
        <c:lblOffset val="100"/>
        <c:noMultiLvlLbl val="0"/>
      </c:catAx>
      <c:valAx>
        <c:axId val="45876945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FreeSet Light" panose="020B0403040504020204" pitchFamily="34" charset="-52"/>
                <a:ea typeface="+mn-ea"/>
                <a:cs typeface="+mn-cs"/>
              </a:defRPr>
            </a:pPr>
            <a:endParaRPr lang="ru-RU"/>
          </a:p>
        </c:txPr>
        <c:crossAx val="458770240"/>
        <c:crosses val="autoZero"/>
        <c:crossBetween val="between"/>
      </c:valAx>
      <c:valAx>
        <c:axId val="458771024"/>
        <c:scaling>
          <c:orientation val="minMax"/>
          <c:max val="0.60000000000000009"/>
          <c:min val="0.4"/>
        </c:scaling>
        <c:delete val="0"/>
        <c:axPos val="r"/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FreeSet Light" panose="020B0403040504020204" pitchFamily="34" charset="-52"/>
                <a:ea typeface="+mn-ea"/>
                <a:cs typeface="+mn-cs"/>
              </a:defRPr>
            </a:pPr>
            <a:endParaRPr lang="ru-RU"/>
          </a:p>
        </c:txPr>
        <c:crossAx val="458772592"/>
        <c:crosses val="max"/>
        <c:crossBetween val="between"/>
      </c:valAx>
      <c:catAx>
        <c:axId val="45877259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5877102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r"/>
      <c:legendEntry>
        <c:idx val="6"/>
        <c:txPr>
          <a:bodyPr rot="0" spcFirstLastPara="1" vertOverflow="ellipsis" vert="horz" wrap="square" anchor="ctr" anchorCtr="1"/>
          <a:lstStyle/>
          <a:p>
            <a:pPr algn="just">
              <a:defRPr sz="1000" b="0" i="0" u="none" strike="noStrike" kern="1200" baseline="0">
                <a:solidFill>
                  <a:schemeClr val="tx1"/>
                </a:solidFill>
                <a:latin typeface="FreeSet Light" panose="020B0403040504020204" pitchFamily="34" charset="-52"/>
                <a:ea typeface="+mn-ea"/>
                <a:cs typeface="+mn-cs"/>
              </a:defRPr>
            </a:pPr>
            <a:endParaRPr lang="ru-RU"/>
          </a:p>
        </c:txPr>
      </c:legendEntry>
      <c:layout>
        <c:manualLayout>
          <c:xMode val="edge"/>
          <c:yMode val="edge"/>
          <c:x val="0"/>
          <c:y val="0.79379189901104863"/>
          <c:w val="1"/>
          <c:h val="0.2062081009889513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FreeSet Light" panose="020B0403040504020204" pitchFamily="34" charset="-52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FreeSet Light" panose="020B0403040504020204" pitchFamily="34" charset="-52"/>
        </a:defRPr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0472096228595538E-2"/>
          <c:y val="5.2638888888888888E-2"/>
          <c:w val="0.86139295144108297"/>
          <c:h val="0.7134762321376494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финрезультат!$B$6</c:f>
              <c:strCache>
                <c:ptCount val="1"/>
                <c:pt idx="0">
                  <c:v>Финансовый результат, л.ш.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финрезультат!$C$5:$L$5</c:f>
              <c:strCache>
                <c:ptCount val="10"/>
                <c:pt idx="0">
                  <c:v>2010</c:v>
                </c:pt>
                <c:pt idx="1">
                  <c:v>1П11</c:v>
                </c:pt>
                <c:pt idx="2">
                  <c:v>2011</c:v>
                </c:pt>
                <c:pt idx="3">
                  <c:v>1П12</c:v>
                </c:pt>
                <c:pt idx="4">
                  <c:v>2012</c:v>
                </c:pt>
                <c:pt idx="5">
                  <c:v>1П13</c:v>
                </c:pt>
                <c:pt idx="6">
                  <c:v>2013</c:v>
                </c:pt>
                <c:pt idx="7">
                  <c:v>1П14</c:v>
                </c:pt>
                <c:pt idx="8">
                  <c:v>2014</c:v>
                </c:pt>
                <c:pt idx="9">
                  <c:v>1П15</c:v>
                </c:pt>
              </c:strCache>
            </c:strRef>
          </c:cat>
          <c:val>
            <c:numRef>
              <c:f>финрезультат!$C$6:$L$6</c:f>
              <c:numCache>
                <c:formatCode>#,##0</c:formatCode>
                <c:ptCount val="10"/>
                <c:pt idx="0">
                  <c:v>581.19999999999857</c:v>
                </c:pt>
                <c:pt idx="1">
                  <c:v>444.20000000000027</c:v>
                </c:pt>
                <c:pt idx="2">
                  <c:v>848.400000000001</c:v>
                </c:pt>
                <c:pt idx="3">
                  <c:v>507.00000000000057</c:v>
                </c:pt>
                <c:pt idx="4">
                  <c:v>1012.9999999999991</c:v>
                </c:pt>
                <c:pt idx="5">
                  <c:v>491.4</c:v>
                </c:pt>
                <c:pt idx="6">
                  <c:v>993.89999999999918</c:v>
                </c:pt>
                <c:pt idx="7">
                  <c:v>451.50000000000011</c:v>
                </c:pt>
                <c:pt idx="8">
                  <c:v>590.79999999999973</c:v>
                </c:pt>
                <c:pt idx="9">
                  <c:v>52.500000000005684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9464824"/>
        <c:axId val="229466000"/>
      </c:barChart>
      <c:lineChart>
        <c:grouping val="standard"/>
        <c:varyColors val="0"/>
        <c:ser>
          <c:idx val="1"/>
          <c:order val="1"/>
          <c:tx>
            <c:strRef>
              <c:f>финрезультат!$B$7</c:f>
              <c:strCache>
                <c:ptCount val="1"/>
                <c:pt idx="0">
                  <c:v>NIM, п.ш.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cat>
            <c:strRef>
              <c:f>финрезультат!$C$5:$L$5</c:f>
              <c:strCache>
                <c:ptCount val="10"/>
                <c:pt idx="0">
                  <c:v>2010</c:v>
                </c:pt>
                <c:pt idx="1">
                  <c:v>1П11</c:v>
                </c:pt>
                <c:pt idx="2">
                  <c:v>2011</c:v>
                </c:pt>
                <c:pt idx="3">
                  <c:v>1П12</c:v>
                </c:pt>
                <c:pt idx="4">
                  <c:v>2012</c:v>
                </c:pt>
                <c:pt idx="5">
                  <c:v>1П13</c:v>
                </c:pt>
                <c:pt idx="6">
                  <c:v>2013</c:v>
                </c:pt>
                <c:pt idx="7">
                  <c:v>1П14</c:v>
                </c:pt>
                <c:pt idx="8">
                  <c:v>2014</c:v>
                </c:pt>
                <c:pt idx="9">
                  <c:v>1П15</c:v>
                </c:pt>
              </c:strCache>
            </c:strRef>
          </c:cat>
          <c:val>
            <c:numRef>
              <c:f>финрезультат!$C$7:$L$7</c:f>
              <c:numCache>
                <c:formatCode>General</c:formatCode>
                <c:ptCount val="10"/>
                <c:pt idx="0">
                  <c:v>4.116112750200298E-2</c:v>
                </c:pt>
                <c:pt idx="1">
                  <c:v>3.9638780016949794E-2</c:v>
                </c:pt>
                <c:pt idx="2">
                  <c:v>4.1291152410581781E-2</c:v>
                </c:pt>
                <c:pt idx="3">
                  <c:v>4.0912426987889425E-2</c:v>
                </c:pt>
                <c:pt idx="4">
                  <c:v>4.2744845733029203E-2</c:v>
                </c:pt>
                <c:pt idx="5">
                  <c:v>4.3799101324990652E-2</c:v>
                </c:pt>
                <c:pt idx="6">
                  <c:v>4.5187293632225935E-2</c:v>
                </c:pt>
                <c:pt idx="7">
                  <c:v>4.3837745395418806E-2</c:v>
                </c:pt>
                <c:pt idx="8">
                  <c:v>4.2034552481110557E-2</c:v>
                </c:pt>
                <c:pt idx="9">
                  <c:v>2.2257244718808682E-2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финрезультат!$B$8</c:f>
              <c:strCache>
                <c:ptCount val="1"/>
                <c:pt idx="0">
                  <c:v>ROE, п.ш.</c:v>
                </c:pt>
              </c:strCache>
            </c:strRef>
          </c:tx>
          <c:spPr>
            <a:ln w="28575" cap="rnd">
              <a:solidFill>
                <a:schemeClr val="bg1">
                  <a:lumMod val="6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финрезультат!$C$5:$L$5</c:f>
              <c:strCache>
                <c:ptCount val="10"/>
                <c:pt idx="0">
                  <c:v>2010</c:v>
                </c:pt>
                <c:pt idx="1">
                  <c:v>1П11</c:v>
                </c:pt>
                <c:pt idx="2">
                  <c:v>2011</c:v>
                </c:pt>
                <c:pt idx="3">
                  <c:v>1П12</c:v>
                </c:pt>
                <c:pt idx="4">
                  <c:v>2012</c:v>
                </c:pt>
                <c:pt idx="5">
                  <c:v>1П13</c:v>
                </c:pt>
                <c:pt idx="6">
                  <c:v>2013</c:v>
                </c:pt>
                <c:pt idx="7">
                  <c:v>1П14</c:v>
                </c:pt>
                <c:pt idx="8">
                  <c:v>2014</c:v>
                </c:pt>
                <c:pt idx="9">
                  <c:v>1П15</c:v>
                </c:pt>
              </c:strCache>
            </c:strRef>
          </c:cat>
          <c:val>
            <c:numRef>
              <c:f>финрезультат!$C$8:$L$8</c:f>
              <c:numCache>
                <c:formatCode>General</c:formatCode>
                <c:ptCount val="10"/>
                <c:pt idx="0">
                  <c:v>0.12657642565167829</c:v>
                </c:pt>
                <c:pt idx="1">
                  <c:v>0.18874991273943548</c:v>
                </c:pt>
                <c:pt idx="2">
                  <c:v>0.1758961706715321</c:v>
                </c:pt>
                <c:pt idx="3">
                  <c:v>0.18932291319365746</c:v>
                </c:pt>
                <c:pt idx="4">
                  <c:v>0.18200111392586987</c:v>
                </c:pt>
                <c:pt idx="5">
                  <c:v>0.15626114390716456</c:v>
                </c:pt>
                <c:pt idx="6">
                  <c:v>0.15183353741224787</c:v>
                </c:pt>
                <c:pt idx="7">
                  <c:v>0.12439387260304169</c:v>
                </c:pt>
                <c:pt idx="8">
                  <c:v>7.9202080596294591E-2</c:v>
                </c:pt>
                <c:pt idx="9">
                  <c:v>1.3244156016159303E-2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9453848"/>
        <c:axId val="229458552"/>
      </c:lineChart>
      <c:catAx>
        <c:axId val="229464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FreeSet Light" panose="020B0403040504020204" pitchFamily="34" charset="-52"/>
                <a:ea typeface="+mn-ea"/>
                <a:cs typeface="+mn-cs"/>
              </a:defRPr>
            </a:pPr>
            <a:endParaRPr lang="ru-RU"/>
          </a:p>
        </c:txPr>
        <c:crossAx val="229466000"/>
        <c:crosses val="autoZero"/>
        <c:auto val="1"/>
        <c:lblAlgn val="ctr"/>
        <c:lblOffset val="100"/>
        <c:noMultiLvlLbl val="0"/>
      </c:catAx>
      <c:valAx>
        <c:axId val="229466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FreeSet Light" panose="020B0403040504020204" pitchFamily="34" charset="-52"/>
                    <a:ea typeface="+mn-ea"/>
                    <a:cs typeface="+mn-cs"/>
                  </a:defRPr>
                </a:pPr>
                <a:r>
                  <a:rPr lang="ru-RU" b="1" dirty="0" smtClean="0">
                    <a:latin typeface="FreeSet Light" panose="020B0403040504020204" pitchFamily="34" charset="-52"/>
                  </a:rPr>
                  <a:t>Млрд. руб.</a:t>
                </a:r>
                <a:endParaRPr lang="ru-RU" b="1" dirty="0">
                  <a:latin typeface="FreeSet Light" panose="020B0403040504020204" pitchFamily="34" charset="-52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eeSet Light" panose="020B0403040504020204" pitchFamily="34" charset="-52"/>
                  <a:ea typeface="+mn-ea"/>
                  <a:cs typeface="+mn-cs"/>
                </a:defRPr>
              </a:pPr>
              <a:endParaRPr lang="ru-RU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FreeSet Light" panose="020B0403040504020204" pitchFamily="34" charset="-52"/>
                <a:ea typeface="+mn-ea"/>
                <a:cs typeface="+mn-cs"/>
              </a:defRPr>
            </a:pPr>
            <a:endParaRPr lang="ru-RU"/>
          </a:p>
        </c:txPr>
        <c:crossAx val="229464824"/>
        <c:crosses val="autoZero"/>
        <c:crossBetween val="between"/>
      </c:valAx>
      <c:valAx>
        <c:axId val="229458552"/>
        <c:scaling>
          <c:orientation val="minMax"/>
        </c:scaling>
        <c:delete val="0"/>
        <c:axPos val="r"/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FreeSet Light" panose="020B0403040504020204" pitchFamily="34" charset="-52"/>
                <a:ea typeface="+mn-ea"/>
                <a:cs typeface="+mn-cs"/>
              </a:defRPr>
            </a:pPr>
            <a:endParaRPr lang="ru-RU"/>
          </a:p>
        </c:txPr>
        <c:crossAx val="229453848"/>
        <c:crosses val="max"/>
        <c:crossBetween val="between"/>
      </c:valAx>
      <c:catAx>
        <c:axId val="22945384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2945855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8605314960629922"/>
          <c:w val="1"/>
          <c:h val="8.61690726159230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FreeSet Light" panose="020B0403040504020204" pitchFamily="34" charset="-52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150647264027527E-2"/>
          <c:y val="2.3333333333333334E-2"/>
          <c:w val="0.90599147901453636"/>
          <c:h val="0.74639525828502207"/>
        </c:manualLayout>
      </c:layout>
      <c:lineChart>
        <c:grouping val="standard"/>
        <c:varyColors val="0"/>
        <c:ser>
          <c:idx val="1"/>
          <c:order val="0"/>
          <c:tx>
            <c:strRef>
              <c:f>концентрация!$B$31</c:f>
              <c:strCache>
                <c:ptCount val="1"/>
                <c:pt idx="0">
                  <c:v>Рыночная доля топ-50 банков по размеру активов (левая шкала)</c:v>
                </c:pt>
              </c:strCache>
            </c:strRef>
          </c:tx>
          <c:spPr>
            <a:ln w="28575" cap="rnd">
              <a:solidFill>
                <a:srgbClr val="002D62"/>
              </a:solidFill>
              <a:round/>
            </a:ln>
            <a:effectLst/>
          </c:spPr>
          <c:marker>
            <c:symbol val="none"/>
          </c:marker>
          <c:cat>
            <c:strRef>
              <c:f>концентрация!$C$30:$CP$30</c:f>
              <c:strCache>
                <c:ptCount val="92"/>
                <c:pt idx="0">
                  <c:v>2007</c:v>
                </c:pt>
                <c:pt idx="1">
                  <c:v>1М08</c:v>
                </c:pt>
                <c:pt idx="2">
                  <c:v>2М08</c:v>
                </c:pt>
                <c:pt idx="3">
                  <c:v>3М08</c:v>
                </c:pt>
                <c:pt idx="4">
                  <c:v>4М08</c:v>
                </c:pt>
                <c:pt idx="5">
                  <c:v>5М08</c:v>
                </c:pt>
                <c:pt idx="6">
                  <c:v>6М08</c:v>
                </c:pt>
                <c:pt idx="7">
                  <c:v>7М08</c:v>
                </c:pt>
                <c:pt idx="8">
                  <c:v>8М08</c:v>
                </c:pt>
                <c:pt idx="9">
                  <c:v>9М08</c:v>
                </c:pt>
                <c:pt idx="10">
                  <c:v>10М08</c:v>
                </c:pt>
                <c:pt idx="11">
                  <c:v>11М08</c:v>
                </c:pt>
                <c:pt idx="12">
                  <c:v>2008</c:v>
                </c:pt>
                <c:pt idx="13">
                  <c:v> 1М09</c:v>
                </c:pt>
                <c:pt idx="14">
                  <c:v> 2М09</c:v>
                </c:pt>
                <c:pt idx="15">
                  <c:v>3М09</c:v>
                </c:pt>
                <c:pt idx="16">
                  <c:v>4М09</c:v>
                </c:pt>
                <c:pt idx="17">
                  <c:v>5М09</c:v>
                </c:pt>
                <c:pt idx="18">
                  <c:v>6М09</c:v>
                </c:pt>
                <c:pt idx="19">
                  <c:v>7М09</c:v>
                </c:pt>
                <c:pt idx="20">
                  <c:v>8М09</c:v>
                </c:pt>
                <c:pt idx="21">
                  <c:v>9М09</c:v>
                </c:pt>
                <c:pt idx="22">
                  <c:v>10М09</c:v>
                </c:pt>
                <c:pt idx="23">
                  <c:v>11М09</c:v>
                </c:pt>
                <c:pt idx="24">
                  <c:v>2009</c:v>
                </c:pt>
                <c:pt idx="25">
                  <c:v>1М10</c:v>
                </c:pt>
                <c:pt idx="26">
                  <c:v>2М10</c:v>
                </c:pt>
                <c:pt idx="27">
                  <c:v>3М10</c:v>
                </c:pt>
                <c:pt idx="28">
                  <c:v>4М10</c:v>
                </c:pt>
                <c:pt idx="29">
                  <c:v>5М10</c:v>
                </c:pt>
                <c:pt idx="30">
                  <c:v>6М10</c:v>
                </c:pt>
                <c:pt idx="31">
                  <c:v>7М10</c:v>
                </c:pt>
                <c:pt idx="32">
                  <c:v>8М10</c:v>
                </c:pt>
                <c:pt idx="33">
                  <c:v>9М10</c:v>
                </c:pt>
                <c:pt idx="34">
                  <c:v>10М10</c:v>
                </c:pt>
                <c:pt idx="35">
                  <c:v>11М10</c:v>
                </c:pt>
                <c:pt idx="36">
                  <c:v>2010</c:v>
                </c:pt>
                <c:pt idx="37">
                  <c:v>1М11</c:v>
                </c:pt>
                <c:pt idx="38">
                  <c:v>2М11</c:v>
                </c:pt>
                <c:pt idx="39">
                  <c:v>3М11</c:v>
                </c:pt>
                <c:pt idx="40">
                  <c:v>4М11</c:v>
                </c:pt>
                <c:pt idx="41">
                  <c:v>5М11</c:v>
                </c:pt>
                <c:pt idx="42">
                  <c:v>6М11</c:v>
                </c:pt>
                <c:pt idx="43">
                  <c:v>7М11</c:v>
                </c:pt>
                <c:pt idx="44">
                  <c:v>8М11</c:v>
                </c:pt>
                <c:pt idx="45">
                  <c:v>9М11</c:v>
                </c:pt>
                <c:pt idx="46">
                  <c:v>10М11</c:v>
                </c:pt>
                <c:pt idx="47">
                  <c:v>11М11</c:v>
                </c:pt>
                <c:pt idx="48">
                  <c:v>2011</c:v>
                </c:pt>
                <c:pt idx="49">
                  <c:v>1М12</c:v>
                </c:pt>
                <c:pt idx="50">
                  <c:v>2М12</c:v>
                </c:pt>
                <c:pt idx="51">
                  <c:v>3М12</c:v>
                </c:pt>
                <c:pt idx="52">
                  <c:v>4М12</c:v>
                </c:pt>
                <c:pt idx="53">
                  <c:v>5М12</c:v>
                </c:pt>
                <c:pt idx="54">
                  <c:v>6М12</c:v>
                </c:pt>
                <c:pt idx="55">
                  <c:v>7М12</c:v>
                </c:pt>
                <c:pt idx="56">
                  <c:v>8М12</c:v>
                </c:pt>
                <c:pt idx="57">
                  <c:v>9М12</c:v>
                </c:pt>
                <c:pt idx="58">
                  <c:v>10М12</c:v>
                </c:pt>
                <c:pt idx="59">
                  <c:v>11М12</c:v>
                </c:pt>
                <c:pt idx="60">
                  <c:v>2012</c:v>
                </c:pt>
                <c:pt idx="61">
                  <c:v>1М13</c:v>
                </c:pt>
                <c:pt idx="62">
                  <c:v>2М13</c:v>
                </c:pt>
                <c:pt idx="63">
                  <c:v>3М13</c:v>
                </c:pt>
                <c:pt idx="64">
                  <c:v>4М13</c:v>
                </c:pt>
                <c:pt idx="65">
                  <c:v>5М13</c:v>
                </c:pt>
                <c:pt idx="66">
                  <c:v>6М13</c:v>
                </c:pt>
                <c:pt idx="67">
                  <c:v>7М13</c:v>
                </c:pt>
                <c:pt idx="68">
                  <c:v>8М13</c:v>
                </c:pt>
                <c:pt idx="69">
                  <c:v>9М13</c:v>
                </c:pt>
                <c:pt idx="70">
                  <c:v>10М13</c:v>
                </c:pt>
                <c:pt idx="71">
                  <c:v>11М13</c:v>
                </c:pt>
                <c:pt idx="72">
                  <c:v>2013</c:v>
                </c:pt>
                <c:pt idx="73">
                  <c:v>1М14</c:v>
                </c:pt>
                <c:pt idx="74">
                  <c:v>2М14</c:v>
                </c:pt>
                <c:pt idx="75">
                  <c:v>3М14</c:v>
                </c:pt>
                <c:pt idx="76">
                  <c:v>4М14</c:v>
                </c:pt>
                <c:pt idx="77">
                  <c:v>5М14</c:v>
                </c:pt>
                <c:pt idx="78">
                  <c:v>6М14</c:v>
                </c:pt>
                <c:pt idx="79">
                  <c:v>7М14</c:v>
                </c:pt>
                <c:pt idx="80">
                  <c:v>8М14</c:v>
                </c:pt>
                <c:pt idx="81">
                  <c:v>9М14</c:v>
                </c:pt>
                <c:pt idx="82">
                  <c:v>10М14</c:v>
                </c:pt>
                <c:pt idx="83">
                  <c:v>11М14</c:v>
                </c:pt>
                <c:pt idx="84">
                  <c:v>2014</c:v>
                </c:pt>
                <c:pt idx="85">
                  <c:v>1М15</c:v>
                </c:pt>
                <c:pt idx="86">
                  <c:v>2М15</c:v>
                </c:pt>
                <c:pt idx="87">
                  <c:v>3М15</c:v>
                </c:pt>
                <c:pt idx="88">
                  <c:v>4М15</c:v>
                </c:pt>
                <c:pt idx="89">
                  <c:v>5М15</c:v>
                </c:pt>
                <c:pt idx="90">
                  <c:v>6М15</c:v>
                </c:pt>
                <c:pt idx="91">
                  <c:v>7М15</c:v>
                </c:pt>
              </c:strCache>
            </c:strRef>
          </c:cat>
          <c:val>
            <c:numRef>
              <c:f>концентрация!$C$31:$CP$31</c:f>
              <c:numCache>
                <c:formatCode>0%</c:formatCode>
                <c:ptCount val="92"/>
                <c:pt idx="0">
                  <c:v>0.76450713660923308</c:v>
                </c:pt>
                <c:pt idx="1">
                  <c:v>0.76773670965095719</c:v>
                </c:pt>
                <c:pt idx="2">
                  <c:v>0.77159970389096189</c:v>
                </c:pt>
                <c:pt idx="3">
                  <c:v>0.77325906674566602</c:v>
                </c:pt>
                <c:pt idx="4">
                  <c:v>0.77477160203043338</c:v>
                </c:pt>
                <c:pt idx="5">
                  <c:v>0.77621456578020442</c:v>
                </c:pt>
                <c:pt idx="6">
                  <c:v>0.77528738986933632</c:v>
                </c:pt>
                <c:pt idx="7">
                  <c:v>0.77567668583246674</c:v>
                </c:pt>
                <c:pt idx="8">
                  <c:v>0.77863216862397033</c:v>
                </c:pt>
                <c:pt idx="9">
                  <c:v>0.78490573854486179</c:v>
                </c:pt>
                <c:pt idx="10">
                  <c:v>0.79700369947298078</c:v>
                </c:pt>
                <c:pt idx="11">
                  <c:v>0.79968496276797651</c:v>
                </c:pt>
                <c:pt idx="12">
                  <c:v>0.80553000450212431</c:v>
                </c:pt>
                <c:pt idx="13">
                  <c:v>0.81494937525824018</c:v>
                </c:pt>
                <c:pt idx="14">
                  <c:v>0.81511962998779108</c:v>
                </c:pt>
                <c:pt idx="15">
                  <c:v>0.81640837120231524</c:v>
                </c:pt>
                <c:pt idx="16">
                  <c:v>0.81613067116470051</c:v>
                </c:pt>
                <c:pt idx="17">
                  <c:v>0.81489526061813256</c:v>
                </c:pt>
                <c:pt idx="18">
                  <c:v>0.81345976370162154</c:v>
                </c:pt>
                <c:pt idx="19">
                  <c:v>0.81369667921344213</c:v>
                </c:pt>
                <c:pt idx="20">
                  <c:v>0.81594988518773348</c:v>
                </c:pt>
                <c:pt idx="21">
                  <c:v>0.81304205612882119</c:v>
                </c:pt>
                <c:pt idx="22">
                  <c:v>0.81143200496810153</c:v>
                </c:pt>
                <c:pt idx="23">
                  <c:v>0.81045719924540349</c:v>
                </c:pt>
                <c:pt idx="24">
                  <c:v>0.80474644516951654</c:v>
                </c:pt>
                <c:pt idx="25">
                  <c:v>0.80626542645474353</c:v>
                </c:pt>
                <c:pt idx="26">
                  <c:v>0.80552861177976254</c:v>
                </c:pt>
                <c:pt idx="27">
                  <c:v>0.80426347661674336</c:v>
                </c:pt>
                <c:pt idx="28">
                  <c:v>0.80378538298867452</c:v>
                </c:pt>
                <c:pt idx="29">
                  <c:v>0.80329423924783694</c:v>
                </c:pt>
                <c:pt idx="30">
                  <c:v>0.8034821683365837</c:v>
                </c:pt>
                <c:pt idx="31">
                  <c:v>0.80264721247237381</c:v>
                </c:pt>
                <c:pt idx="32">
                  <c:v>0.80323307151130097</c:v>
                </c:pt>
                <c:pt idx="33">
                  <c:v>0.80430320704855252</c:v>
                </c:pt>
                <c:pt idx="34">
                  <c:v>0.80508735310734392</c:v>
                </c:pt>
                <c:pt idx="35">
                  <c:v>0.80531108990697642</c:v>
                </c:pt>
                <c:pt idx="36">
                  <c:v>0.80231789564434786</c:v>
                </c:pt>
                <c:pt idx="37">
                  <c:v>0.80060069774242681</c:v>
                </c:pt>
                <c:pt idx="38">
                  <c:v>0.80232883508685426</c:v>
                </c:pt>
                <c:pt idx="39">
                  <c:v>0.80467276738040949</c:v>
                </c:pt>
                <c:pt idx="40">
                  <c:v>0.80355531197642738</c:v>
                </c:pt>
                <c:pt idx="41">
                  <c:v>0.80345542149745575</c:v>
                </c:pt>
                <c:pt idx="42">
                  <c:v>0.80471405907897409</c:v>
                </c:pt>
                <c:pt idx="43">
                  <c:v>0.80924784743287204</c:v>
                </c:pt>
                <c:pt idx="44">
                  <c:v>0.8084218865833025</c:v>
                </c:pt>
                <c:pt idx="45">
                  <c:v>0.81203040787634551</c:v>
                </c:pt>
                <c:pt idx="46">
                  <c:v>0.81346651419315519</c:v>
                </c:pt>
                <c:pt idx="47">
                  <c:v>0.81492344443725895</c:v>
                </c:pt>
                <c:pt idx="48">
                  <c:v>0.8115443626825628</c:v>
                </c:pt>
                <c:pt idx="49">
                  <c:v>0.81589146391993095</c:v>
                </c:pt>
                <c:pt idx="50">
                  <c:v>0.81507469165194368</c:v>
                </c:pt>
                <c:pt idx="51">
                  <c:v>0.81318491000196857</c:v>
                </c:pt>
                <c:pt idx="52">
                  <c:v>0.81589700205440829</c:v>
                </c:pt>
                <c:pt idx="53">
                  <c:v>0.8153463637544347</c:v>
                </c:pt>
                <c:pt idx="54">
                  <c:v>0.81507816745848038</c:v>
                </c:pt>
                <c:pt idx="55">
                  <c:v>0.81704859889334025</c:v>
                </c:pt>
                <c:pt idx="56">
                  <c:v>0.81650379442125842</c:v>
                </c:pt>
                <c:pt idx="57">
                  <c:v>0.81507215863668303</c:v>
                </c:pt>
                <c:pt idx="58">
                  <c:v>0.81529863660588975</c:v>
                </c:pt>
                <c:pt idx="59">
                  <c:v>0.81600795454040076</c:v>
                </c:pt>
                <c:pt idx="60">
                  <c:v>0.81400366276091607</c:v>
                </c:pt>
                <c:pt idx="61">
                  <c:v>0.81247643829661076</c:v>
                </c:pt>
                <c:pt idx="62">
                  <c:v>0.814075008011799</c:v>
                </c:pt>
                <c:pt idx="63">
                  <c:v>0.81486658358337771</c:v>
                </c:pt>
                <c:pt idx="64">
                  <c:v>0.81703386737943917</c:v>
                </c:pt>
                <c:pt idx="65">
                  <c:v>0.81648719899683919</c:v>
                </c:pt>
                <c:pt idx="66">
                  <c:v>0.81645742018372924</c:v>
                </c:pt>
                <c:pt idx="67">
                  <c:v>0.81591412034632094</c:v>
                </c:pt>
                <c:pt idx="68">
                  <c:v>0.8166448777625589</c:v>
                </c:pt>
                <c:pt idx="69">
                  <c:v>0.81645723318317232</c:v>
                </c:pt>
                <c:pt idx="70">
                  <c:v>0.81589598994929624</c:v>
                </c:pt>
                <c:pt idx="71">
                  <c:v>0.82353062883374784</c:v>
                </c:pt>
                <c:pt idx="72">
                  <c:v>0.82760777158030729</c:v>
                </c:pt>
                <c:pt idx="73">
                  <c:v>0.83147758471109068</c:v>
                </c:pt>
                <c:pt idx="74">
                  <c:v>0.83407376756862872</c:v>
                </c:pt>
                <c:pt idx="75">
                  <c:v>0.83576819982523265</c:v>
                </c:pt>
                <c:pt idx="76">
                  <c:v>0.84056393250698525</c:v>
                </c:pt>
                <c:pt idx="77">
                  <c:v>0.84197512009522613</c:v>
                </c:pt>
                <c:pt idx="78">
                  <c:v>0.8408091082789847</c:v>
                </c:pt>
                <c:pt idx="79">
                  <c:v>0.84113588507423009</c:v>
                </c:pt>
                <c:pt idx="80">
                  <c:v>0.84157388653070664</c:v>
                </c:pt>
                <c:pt idx="81">
                  <c:v>0.84356435680651054</c:v>
                </c:pt>
                <c:pt idx="82">
                  <c:v>0.84638359321992807</c:v>
                </c:pt>
                <c:pt idx="83">
                  <c:v>0.85254525024300976</c:v>
                </c:pt>
                <c:pt idx="84">
                  <c:v>0.85673112801380047</c:v>
                </c:pt>
                <c:pt idx="85">
                  <c:v>0.85928843496736562</c:v>
                </c:pt>
                <c:pt idx="86">
                  <c:v>0.85886104190097379</c:v>
                </c:pt>
                <c:pt idx="87">
                  <c:v>0.85697802514642885</c:v>
                </c:pt>
                <c:pt idx="88">
                  <c:v>0.85737003128798128</c:v>
                </c:pt>
                <c:pt idx="89">
                  <c:v>0.85615273313313811</c:v>
                </c:pt>
                <c:pt idx="90">
                  <c:v>0.85706179901024282</c:v>
                </c:pt>
                <c:pt idx="91">
                  <c:v>0.86302146373669442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2120568"/>
        <c:axId val="452120960"/>
      </c:lineChart>
      <c:lineChart>
        <c:grouping val="standard"/>
        <c:varyColors val="0"/>
        <c:ser>
          <c:idx val="2"/>
          <c:order val="1"/>
          <c:tx>
            <c:strRef>
              <c:f>концентрация!$B$32</c:f>
              <c:strCache>
                <c:ptCount val="1"/>
                <c:pt idx="0">
                  <c:v>Доля средств ЦБ РФ в обязательствах по системе (правая шкала)</c:v>
                </c:pt>
              </c:strCache>
            </c:strRef>
          </c:tx>
          <c:spPr>
            <a:ln w="28575" cap="rnd">
              <a:solidFill>
                <a:srgbClr val="D10F41"/>
              </a:solidFill>
              <a:round/>
            </a:ln>
            <a:effectLst/>
          </c:spPr>
          <c:marker>
            <c:symbol val="none"/>
          </c:marker>
          <c:cat>
            <c:strRef>
              <c:f>концентрация!$C$30:$CP$30</c:f>
              <c:strCache>
                <c:ptCount val="92"/>
                <c:pt idx="0">
                  <c:v>2007</c:v>
                </c:pt>
                <c:pt idx="1">
                  <c:v>1М08</c:v>
                </c:pt>
                <c:pt idx="2">
                  <c:v>2М08</c:v>
                </c:pt>
                <c:pt idx="3">
                  <c:v>3М08</c:v>
                </c:pt>
                <c:pt idx="4">
                  <c:v>4М08</c:v>
                </c:pt>
                <c:pt idx="5">
                  <c:v>5М08</c:v>
                </c:pt>
                <c:pt idx="6">
                  <c:v>6М08</c:v>
                </c:pt>
                <c:pt idx="7">
                  <c:v>7М08</c:v>
                </c:pt>
                <c:pt idx="8">
                  <c:v>8М08</c:v>
                </c:pt>
                <c:pt idx="9">
                  <c:v>9М08</c:v>
                </c:pt>
                <c:pt idx="10">
                  <c:v>10М08</c:v>
                </c:pt>
                <c:pt idx="11">
                  <c:v>11М08</c:v>
                </c:pt>
                <c:pt idx="12">
                  <c:v>2008</c:v>
                </c:pt>
                <c:pt idx="13">
                  <c:v> 1М09</c:v>
                </c:pt>
                <c:pt idx="14">
                  <c:v> 2М09</c:v>
                </c:pt>
                <c:pt idx="15">
                  <c:v>3М09</c:v>
                </c:pt>
                <c:pt idx="16">
                  <c:v>4М09</c:v>
                </c:pt>
                <c:pt idx="17">
                  <c:v>5М09</c:v>
                </c:pt>
                <c:pt idx="18">
                  <c:v>6М09</c:v>
                </c:pt>
                <c:pt idx="19">
                  <c:v>7М09</c:v>
                </c:pt>
                <c:pt idx="20">
                  <c:v>8М09</c:v>
                </c:pt>
                <c:pt idx="21">
                  <c:v>9М09</c:v>
                </c:pt>
                <c:pt idx="22">
                  <c:v>10М09</c:v>
                </c:pt>
                <c:pt idx="23">
                  <c:v>11М09</c:v>
                </c:pt>
                <c:pt idx="24">
                  <c:v>2009</c:v>
                </c:pt>
                <c:pt idx="25">
                  <c:v>1М10</c:v>
                </c:pt>
                <c:pt idx="26">
                  <c:v>2М10</c:v>
                </c:pt>
                <c:pt idx="27">
                  <c:v>3М10</c:v>
                </c:pt>
                <c:pt idx="28">
                  <c:v>4М10</c:v>
                </c:pt>
                <c:pt idx="29">
                  <c:v>5М10</c:v>
                </c:pt>
                <c:pt idx="30">
                  <c:v>6М10</c:v>
                </c:pt>
                <c:pt idx="31">
                  <c:v>7М10</c:v>
                </c:pt>
                <c:pt idx="32">
                  <c:v>8М10</c:v>
                </c:pt>
                <c:pt idx="33">
                  <c:v>9М10</c:v>
                </c:pt>
                <c:pt idx="34">
                  <c:v>10М10</c:v>
                </c:pt>
                <c:pt idx="35">
                  <c:v>11М10</c:v>
                </c:pt>
                <c:pt idx="36">
                  <c:v>2010</c:v>
                </c:pt>
                <c:pt idx="37">
                  <c:v>1М11</c:v>
                </c:pt>
                <c:pt idx="38">
                  <c:v>2М11</c:v>
                </c:pt>
                <c:pt idx="39">
                  <c:v>3М11</c:v>
                </c:pt>
                <c:pt idx="40">
                  <c:v>4М11</c:v>
                </c:pt>
                <c:pt idx="41">
                  <c:v>5М11</c:v>
                </c:pt>
                <c:pt idx="42">
                  <c:v>6М11</c:v>
                </c:pt>
                <c:pt idx="43">
                  <c:v>7М11</c:v>
                </c:pt>
                <c:pt idx="44">
                  <c:v>8М11</c:v>
                </c:pt>
                <c:pt idx="45">
                  <c:v>9М11</c:v>
                </c:pt>
                <c:pt idx="46">
                  <c:v>10М11</c:v>
                </c:pt>
                <c:pt idx="47">
                  <c:v>11М11</c:v>
                </c:pt>
                <c:pt idx="48">
                  <c:v>2011</c:v>
                </c:pt>
                <c:pt idx="49">
                  <c:v>1М12</c:v>
                </c:pt>
                <c:pt idx="50">
                  <c:v>2М12</c:v>
                </c:pt>
                <c:pt idx="51">
                  <c:v>3М12</c:v>
                </c:pt>
                <c:pt idx="52">
                  <c:v>4М12</c:v>
                </c:pt>
                <c:pt idx="53">
                  <c:v>5М12</c:v>
                </c:pt>
                <c:pt idx="54">
                  <c:v>6М12</c:v>
                </c:pt>
                <c:pt idx="55">
                  <c:v>7М12</c:v>
                </c:pt>
                <c:pt idx="56">
                  <c:v>8М12</c:v>
                </c:pt>
                <c:pt idx="57">
                  <c:v>9М12</c:v>
                </c:pt>
                <c:pt idx="58">
                  <c:v>10М12</c:v>
                </c:pt>
                <c:pt idx="59">
                  <c:v>11М12</c:v>
                </c:pt>
                <c:pt idx="60">
                  <c:v>2012</c:v>
                </c:pt>
                <c:pt idx="61">
                  <c:v>1М13</c:v>
                </c:pt>
                <c:pt idx="62">
                  <c:v>2М13</c:v>
                </c:pt>
                <c:pt idx="63">
                  <c:v>3М13</c:v>
                </c:pt>
                <c:pt idx="64">
                  <c:v>4М13</c:v>
                </c:pt>
                <c:pt idx="65">
                  <c:v>5М13</c:v>
                </c:pt>
                <c:pt idx="66">
                  <c:v>6М13</c:v>
                </c:pt>
                <c:pt idx="67">
                  <c:v>7М13</c:v>
                </c:pt>
                <c:pt idx="68">
                  <c:v>8М13</c:v>
                </c:pt>
                <c:pt idx="69">
                  <c:v>9М13</c:v>
                </c:pt>
                <c:pt idx="70">
                  <c:v>10М13</c:v>
                </c:pt>
                <c:pt idx="71">
                  <c:v>11М13</c:v>
                </c:pt>
                <c:pt idx="72">
                  <c:v>2013</c:v>
                </c:pt>
                <c:pt idx="73">
                  <c:v>1М14</c:v>
                </c:pt>
                <c:pt idx="74">
                  <c:v>2М14</c:v>
                </c:pt>
                <c:pt idx="75">
                  <c:v>3М14</c:v>
                </c:pt>
                <c:pt idx="76">
                  <c:v>4М14</c:v>
                </c:pt>
                <c:pt idx="77">
                  <c:v>5М14</c:v>
                </c:pt>
                <c:pt idx="78">
                  <c:v>6М14</c:v>
                </c:pt>
                <c:pt idx="79">
                  <c:v>7М14</c:v>
                </c:pt>
                <c:pt idx="80">
                  <c:v>8М14</c:v>
                </c:pt>
                <c:pt idx="81">
                  <c:v>9М14</c:v>
                </c:pt>
                <c:pt idx="82">
                  <c:v>10М14</c:v>
                </c:pt>
                <c:pt idx="83">
                  <c:v>11М14</c:v>
                </c:pt>
                <c:pt idx="84">
                  <c:v>2014</c:v>
                </c:pt>
                <c:pt idx="85">
                  <c:v>1М15</c:v>
                </c:pt>
                <c:pt idx="86">
                  <c:v>2М15</c:v>
                </c:pt>
                <c:pt idx="87">
                  <c:v>3М15</c:v>
                </c:pt>
                <c:pt idx="88">
                  <c:v>4М15</c:v>
                </c:pt>
                <c:pt idx="89">
                  <c:v>5М15</c:v>
                </c:pt>
                <c:pt idx="90">
                  <c:v>6М15</c:v>
                </c:pt>
                <c:pt idx="91">
                  <c:v>7М15</c:v>
                </c:pt>
              </c:strCache>
            </c:strRef>
          </c:cat>
          <c:val>
            <c:numRef>
              <c:f>концентрация!$C$32:$CP$32</c:f>
              <c:numCache>
                <c:formatCode>0.00%</c:formatCode>
                <c:ptCount val="92"/>
                <c:pt idx="0">
                  <c:v>1.6894325990926755E-3</c:v>
                </c:pt>
                <c:pt idx="1">
                  <c:v>2.164244301485188E-3</c:v>
                </c:pt>
                <c:pt idx="2">
                  <c:v>9.5537713271056906E-3</c:v>
                </c:pt>
                <c:pt idx="3">
                  <c:v>6.8985246255287612E-3</c:v>
                </c:pt>
                <c:pt idx="4">
                  <c:v>4.336018411967779E-3</c:v>
                </c:pt>
                <c:pt idx="5">
                  <c:v>2.2333468552604009E-3</c:v>
                </c:pt>
                <c:pt idx="6">
                  <c:v>2.1813892370341776E-3</c:v>
                </c:pt>
                <c:pt idx="7">
                  <c:v>2.7875133147785454E-3</c:v>
                </c:pt>
                <c:pt idx="8">
                  <c:v>6.6325469146590104E-3</c:v>
                </c:pt>
                <c:pt idx="9">
                  <c:v>9.4985003438831529E-3</c:v>
                </c:pt>
                <c:pt idx="10">
                  <c:v>4.660492239766105E-2</c:v>
                </c:pt>
                <c:pt idx="11">
                  <c:v>8.1908972029671456E-2</c:v>
                </c:pt>
                <c:pt idx="12">
                  <c:v>0.12027563761718346</c:v>
                </c:pt>
                <c:pt idx="13">
                  <c:v>0.12278243219174169</c:v>
                </c:pt>
                <c:pt idx="14">
                  <c:v>0.11807962625529174</c:v>
                </c:pt>
                <c:pt idx="15">
                  <c:v>0.11545162319338455</c:v>
                </c:pt>
                <c:pt idx="16">
                  <c:v>0.10064247463259152</c:v>
                </c:pt>
                <c:pt idx="17">
                  <c:v>8.2820395877040959E-2</c:v>
                </c:pt>
                <c:pt idx="18">
                  <c:v>7.2104895558067691E-2</c:v>
                </c:pt>
                <c:pt idx="19">
                  <c:v>6.9584433784293645E-2</c:v>
                </c:pt>
                <c:pt idx="20">
                  <c:v>6.8145800316957203E-2</c:v>
                </c:pt>
                <c:pt idx="21">
                  <c:v>5.6387455733842407E-2</c:v>
                </c:pt>
                <c:pt idx="22">
                  <c:v>4.6618856118345389E-2</c:v>
                </c:pt>
                <c:pt idx="23">
                  <c:v>4.3168978004245094E-2</c:v>
                </c:pt>
                <c:pt idx="24">
                  <c:v>4.8355419639823309E-2</c:v>
                </c:pt>
                <c:pt idx="25">
                  <c:v>3.8505010926079421E-2</c:v>
                </c:pt>
                <c:pt idx="26">
                  <c:v>3.1882044687128207E-2</c:v>
                </c:pt>
                <c:pt idx="27">
                  <c:v>2.3422186708190764E-2</c:v>
                </c:pt>
                <c:pt idx="28">
                  <c:v>2.1832510315903404E-2</c:v>
                </c:pt>
                <c:pt idx="29">
                  <c:v>1.4630782169890664E-2</c:v>
                </c:pt>
                <c:pt idx="30">
                  <c:v>1.67769679156516E-2</c:v>
                </c:pt>
                <c:pt idx="31">
                  <c:v>1.2971100909937432E-2</c:v>
                </c:pt>
                <c:pt idx="32">
                  <c:v>1.2357165702323147E-2</c:v>
                </c:pt>
                <c:pt idx="33">
                  <c:v>1.177112197643884E-2</c:v>
                </c:pt>
                <c:pt idx="34">
                  <c:v>1.0342266335296274E-2</c:v>
                </c:pt>
                <c:pt idx="35">
                  <c:v>1.1107438218892133E-2</c:v>
                </c:pt>
                <c:pt idx="36">
                  <c:v>9.6347834318406371E-3</c:v>
                </c:pt>
                <c:pt idx="37">
                  <c:v>9.7026566367737297E-3</c:v>
                </c:pt>
                <c:pt idx="38">
                  <c:v>9.3331521835441165E-3</c:v>
                </c:pt>
                <c:pt idx="39">
                  <c:v>9.1827553558722005E-3</c:v>
                </c:pt>
                <c:pt idx="40">
                  <c:v>9.3672841312004863E-3</c:v>
                </c:pt>
                <c:pt idx="41">
                  <c:v>8.95768049884468E-3</c:v>
                </c:pt>
                <c:pt idx="42">
                  <c:v>8.8601056855655766E-3</c:v>
                </c:pt>
                <c:pt idx="43">
                  <c:v>8.7468635764641096E-3</c:v>
                </c:pt>
                <c:pt idx="44">
                  <c:v>8.4825558572185454E-3</c:v>
                </c:pt>
                <c:pt idx="45">
                  <c:v>1.3183222866180403E-2</c:v>
                </c:pt>
                <c:pt idx="46">
                  <c:v>2.52441218373353E-2</c:v>
                </c:pt>
                <c:pt idx="47">
                  <c:v>2.9879638916750249E-2</c:v>
                </c:pt>
                <c:pt idx="48">
                  <c:v>2.9117770704462191E-2</c:v>
                </c:pt>
                <c:pt idx="49">
                  <c:v>3.3205749766096797E-2</c:v>
                </c:pt>
                <c:pt idx="50">
                  <c:v>3.0770322309156474E-2</c:v>
                </c:pt>
                <c:pt idx="51">
                  <c:v>3.537952206103654E-2</c:v>
                </c:pt>
                <c:pt idx="52">
                  <c:v>4.3597602926593183E-2</c:v>
                </c:pt>
                <c:pt idx="53">
                  <c:v>3.9236462148150034E-2</c:v>
                </c:pt>
                <c:pt idx="54">
                  <c:v>5.0845236831225979E-2</c:v>
                </c:pt>
                <c:pt idx="55">
                  <c:v>5.714976391818196E-2</c:v>
                </c:pt>
                <c:pt idx="56">
                  <c:v>5.2778296446812013E-2</c:v>
                </c:pt>
                <c:pt idx="57">
                  <c:v>5.125487887311659E-2</c:v>
                </c:pt>
                <c:pt idx="58">
                  <c:v>5.3599373191183068E-2</c:v>
                </c:pt>
                <c:pt idx="59">
                  <c:v>5.9844049264824652E-2</c:v>
                </c:pt>
                <c:pt idx="60">
                  <c:v>5.4351075347003411E-2</c:v>
                </c:pt>
                <c:pt idx="61">
                  <c:v>2.9468063359123824E-2</c:v>
                </c:pt>
                <c:pt idx="62">
                  <c:v>3.1030204413708937E-2</c:v>
                </c:pt>
                <c:pt idx="63">
                  <c:v>4.4627611654303546E-2</c:v>
                </c:pt>
                <c:pt idx="64">
                  <c:v>4.3840458920282724E-2</c:v>
                </c:pt>
                <c:pt idx="65">
                  <c:v>4.8000930475996621E-2</c:v>
                </c:pt>
                <c:pt idx="66">
                  <c:v>4.4000879714244545E-2</c:v>
                </c:pt>
                <c:pt idx="67">
                  <c:v>4.8574861253507323E-2</c:v>
                </c:pt>
                <c:pt idx="68">
                  <c:v>5.2505753953522909E-2</c:v>
                </c:pt>
                <c:pt idx="69">
                  <c:v>5.7777761422244465E-2</c:v>
                </c:pt>
                <c:pt idx="70">
                  <c:v>5.9995052854430242E-2</c:v>
                </c:pt>
                <c:pt idx="71">
                  <c:v>6.5892148044921134E-2</c:v>
                </c:pt>
                <c:pt idx="72">
                  <c:v>7.7305126334175633E-2</c:v>
                </c:pt>
                <c:pt idx="73">
                  <c:v>7.3263118994826307E-2</c:v>
                </c:pt>
                <c:pt idx="74">
                  <c:v>6.7081068832921295E-2</c:v>
                </c:pt>
                <c:pt idx="75">
                  <c:v>7.919201309593582E-2</c:v>
                </c:pt>
                <c:pt idx="76">
                  <c:v>8.3885723017334879E-2</c:v>
                </c:pt>
                <c:pt idx="77">
                  <c:v>8.1994189143699395E-2</c:v>
                </c:pt>
                <c:pt idx="78">
                  <c:v>8.7455934003636063E-2</c:v>
                </c:pt>
                <c:pt idx="79">
                  <c:v>9.0004490808329396E-2</c:v>
                </c:pt>
                <c:pt idx="80">
                  <c:v>8.7288538536535384E-2</c:v>
                </c:pt>
                <c:pt idx="81">
                  <c:v>8.8081470209528279E-2</c:v>
                </c:pt>
                <c:pt idx="82">
                  <c:v>9.1924147238677631E-2</c:v>
                </c:pt>
                <c:pt idx="83">
                  <c:v>9.4753157548606845E-2</c:v>
                </c:pt>
                <c:pt idx="84">
                  <c:v>0.11958090671350156</c:v>
                </c:pt>
                <c:pt idx="85">
                  <c:v>9.5694396114566802E-2</c:v>
                </c:pt>
                <c:pt idx="86">
                  <c:v>0.10069038475890214</c:v>
                </c:pt>
                <c:pt idx="87">
                  <c:v>0.10172041393094704</c:v>
                </c:pt>
                <c:pt idx="88">
                  <c:v>0.10391137230568522</c:v>
                </c:pt>
                <c:pt idx="89">
                  <c:v>9.4602090771637767E-2</c:v>
                </c:pt>
                <c:pt idx="90">
                  <c:v>9.4286211765474054E-2</c:v>
                </c:pt>
                <c:pt idx="91">
                  <c:v>8.9426559934154007E-2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7260712"/>
        <c:axId val="452121744"/>
      </c:lineChart>
      <c:catAx>
        <c:axId val="452120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FreeSet Light" panose="020B0403040504020204" pitchFamily="34" charset="-52"/>
                <a:ea typeface="+mn-ea"/>
                <a:cs typeface="+mn-cs"/>
              </a:defRPr>
            </a:pPr>
            <a:endParaRPr lang="ru-RU"/>
          </a:p>
        </c:txPr>
        <c:crossAx val="452120960"/>
        <c:crosses val="autoZero"/>
        <c:auto val="1"/>
        <c:lblAlgn val="ctr"/>
        <c:lblOffset val="100"/>
        <c:tickLblSkip val="12"/>
        <c:noMultiLvlLbl val="0"/>
      </c:catAx>
      <c:valAx>
        <c:axId val="452120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FreeSet Light" panose="020B0403040504020204" pitchFamily="34" charset="-52"/>
                <a:ea typeface="+mn-ea"/>
                <a:cs typeface="+mn-cs"/>
              </a:defRPr>
            </a:pPr>
            <a:endParaRPr lang="ru-RU"/>
          </a:p>
        </c:txPr>
        <c:crossAx val="452120568"/>
        <c:crosses val="autoZero"/>
        <c:crossBetween val="between"/>
      </c:valAx>
      <c:valAx>
        <c:axId val="452121744"/>
        <c:scaling>
          <c:orientation val="minMax"/>
        </c:scaling>
        <c:delete val="0"/>
        <c:axPos val="r"/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FreeSet Light" panose="020B0403040504020204" pitchFamily="34" charset="-52"/>
                <a:ea typeface="+mn-ea"/>
                <a:cs typeface="+mn-cs"/>
              </a:defRPr>
            </a:pPr>
            <a:endParaRPr lang="ru-RU"/>
          </a:p>
        </c:txPr>
        <c:crossAx val="457260712"/>
        <c:crosses val="max"/>
        <c:crossBetween val="between"/>
      </c:valAx>
      <c:catAx>
        <c:axId val="4572607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5212174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"/>
          <c:y val="0.85020535894551641"/>
          <c:w val="1"/>
          <c:h val="0.149794761532447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FreeSet Light" panose="020B0403040504020204" pitchFamily="34" charset="-52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FreeSet Light" panose="020B0403040504020204" pitchFamily="34" charset="-52"/>
        </a:defRPr>
      </a:pPr>
      <a:endParaRPr lang="ru-RU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698216464311352"/>
          <c:y val="2.5348141760843435E-2"/>
          <c:w val="0.90599147901453636"/>
          <c:h val="0.77210516882885749"/>
        </c:manualLayout>
      </c:layout>
      <c:lineChart>
        <c:grouping val="standard"/>
        <c:varyColors val="0"/>
        <c:ser>
          <c:idx val="1"/>
          <c:order val="0"/>
          <c:tx>
            <c:strRef>
              <c:f>концентрация!$B$87</c:f>
              <c:strCache>
                <c:ptCount val="1"/>
                <c:pt idx="0">
                  <c:v>Топ-50 банков по размеру активов</c:v>
                </c:pt>
              </c:strCache>
            </c:strRef>
          </c:tx>
          <c:spPr>
            <a:ln w="28575" cap="rnd">
              <a:solidFill>
                <a:srgbClr val="002D62"/>
              </a:solidFill>
              <a:round/>
            </a:ln>
            <a:effectLst/>
          </c:spPr>
          <c:marker>
            <c:symbol val="none"/>
          </c:marker>
          <c:cat>
            <c:strRef>
              <c:f>концентрация!$C$86:$U$86</c:f>
              <c:strCache>
                <c:ptCount val="19"/>
                <c:pt idx="0">
                  <c:v>2013</c:v>
                </c:pt>
                <c:pt idx="1">
                  <c:v>1М14</c:v>
                </c:pt>
                <c:pt idx="2">
                  <c:v>2М14</c:v>
                </c:pt>
                <c:pt idx="3">
                  <c:v>3М14</c:v>
                </c:pt>
                <c:pt idx="4">
                  <c:v>4М14</c:v>
                </c:pt>
                <c:pt idx="5">
                  <c:v>5М14</c:v>
                </c:pt>
                <c:pt idx="6">
                  <c:v>6М14</c:v>
                </c:pt>
                <c:pt idx="7">
                  <c:v>7М14</c:v>
                </c:pt>
                <c:pt idx="8">
                  <c:v>8М14</c:v>
                </c:pt>
                <c:pt idx="9">
                  <c:v>9М14</c:v>
                </c:pt>
                <c:pt idx="10">
                  <c:v>10М14</c:v>
                </c:pt>
                <c:pt idx="11">
                  <c:v>11М14</c:v>
                </c:pt>
                <c:pt idx="12">
                  <c:v>2014</c:v>
                </c:pt>
                <c:pt idx="13">
                  <c:v>1М15</c:v>
                </c:pt>
                <c:pt idx="14">
                  <c:v>2М15</c:v>
                </c:pt>
                <c:pt idx="15">
                  <c:v>3М15</c:v>
                </c:pt>
                <c:pt idx="16">
                  <c:v>4М15</c:v>
                </c:pt>
                <c:pt idx="17">
                  <c:v>5М15</c:v>
                </c:pt>
                <c:pt idx="18">
                  <c:v>6М15</c:v>
                </c:pt>
              </c:strCache>
            </c:strRef>
          </c:cat>
          <c:val>
            <c:numRef>
              <c:f>концентрация!$C$87:$U$87</c:f>
              <c:numCache>
                <c:formatCode>General</c:formatCode>
                <c:ptCount val="19"/>
                <c:pt idx="0">
                  <c:v>0</c:v>
                </c:pt>
                <c:pt idx="1">
                  <c:v>3.8698131307832728E-3</c:v>
                </c:pt>
                <c:pt idx="2">
                  <c:v>6.4659959883213158E-3</c:v>
                </c:pt>
                <c:pt idx="3">
                  <c:v>8.1604282449253551E-3</c:v>
                </c:pt>
                <c:pt idx="4">
                  <c:v>1.2956160926677951E-2</c:v>
                </c:pt>
                <c:pt idx="5">
                  <c:v>1.4367348514918721E-2</c:v>
                </c:pt>
                <c:pt idx="6">
                  <c:v>1.3201336698677291E-2</c:v>
                </c:pt>
                <c:pt idx="7">
                  <c:v>1.3528113493922689E-2</c:v>
                </c:pt>
                <c:pt idx="8">
                  <c:v>1.3966114950399233E-2</c:v>
                </c:pt>
                <c:pt idx="9">
                  <c:v>1.5956585226203135E-2</c:v>
                </c:pt>
                <c:pt idx="10">
                  <c:v>1.877582163962066E-2</c:v>
                </c:pt>
                <c:pt idx="11">
                  <c:v>2.493747866270235E-2</c:v>
                </c:pt>
                <c:pt idx="12">
                  <c:v>2.9123356433492953E-2</c:v>
                </c:pt>
                <c:pt idx="13">
                  <c:v>3.1680663387058217E-2</c:v>
                </c:pt>
                <c:pt idx="14">
                  <c:v>3.1253270320666271E-2</c:v>
                </c:pt>
                <c:pt idx="15">
                  <c:v>2.937025356612144E-2</c:v>
                </c:pt>
                <c:pt idx="16">
                  <c:v>2.9762259707673766E-2</c:v>
                </c:pt>
                <c:pt idx="17">
                  <c:v>2.8544961552830594E-2</c:v>
                </c:pt>
                <c:pt idx="18">
                  <c:v>2.9454027429935303E-2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концентрация!$B$88</c:f>
              <c:strCache>
                <c:ptCount val="1"/>
                <c:pt idx="0">
                  <c:v>Топ-50 банков по размеру активов (за вычетом госбанков)</c:v>
                </c:pt>
              </c:strCache>
            </c:strRef>
          </c:tx>
          <c:spPr>
            <a:ln w="28575" cap="rnd">
              <a:solidFill>
                <a:srgbClr val="D10F41"/>
              </a:solidFill>
              <a:round/>
            </a:ln>
            <a:effectLst/>
          </c:spPr>
          <c:marker>
            <c:symbol val="none"/>
          </c:marker>
          <c:cat>
            <c:strRef>
              <c:f>концентрация!$C$86:$U$86</c:f>
              <c:strCache>
                <c:ptCount val="19"/>
                <c:pt idx="0">
                  <c:v>2013</c:v>
                </c:pt>
                <c:pt idx="1">
                  <c:v>1М14</c:v>
                </c:pt>
                <c:pt idx="2">
                  <c:v>2М14</c:v>
                </c:pt>
                <c:pt idx="3">
                  <c:v>3М14</c:v>
                </c:pt>
                <c:pt idx="4">
                  <c:v>4М14</c:v>
                </c:pt>
                <c:pt idx="5">
                  <c:v>5М14</c:v>
                </c:pt>
                <c:pt idx="6">
                  <c:v>6М14</c:v>
                </c:pt>
                <c:pt idx="7">
                  <c:v>7М14</c:v>
                </c:pt>
                <c:pt idx="8">
                  <c:v>8М14</c:v>
                </c:pt>
                <c:pt idx="9">
                  <c:v>9М14</c:v>
                </c:pt>
                <c:pt idx="10">
                  <c:v>10М14</c:v>
                </c:pt>
                <c:pt idx="11">
                  <c:v>11М14</c:v>
                </c:pt>
                <c:pt idx="12">
                  <c:v>2014</c:v>
                </c:pt>
                <c:pt idx="13">
                  <c:v>1М15</c:v>
                </c:pt>
                <c:pt idx="14">
                  <c:v>2М15</c:v>
                </c:pt>
                <c:pt idx="15">
                  <c:v>3М15</c:v>
                </c:pt>
                <c:pt idx="16">
                  <c:v>4М15</c:v>
                </c:pt>
                <c:pt idx="17">
                  <c:v>5М15</c:v>
                </c:pt>
                <c:pt idx="18">
                  <c:v>6М15</c:v>
                </c:pt>
              </c:strCache>
            </c:strRef>
          </c:cat>
          <c:val>
            <c:numRef>
              <c:f>концентрация!$C$88:$U$88</c:f>
              <c:numCache>
                <c:formatCode>General</c:formatCode>
                <c:ptCount val="19"/>
                <c:pt idx="0">
                  <c:v>0</c:v>
                </c:pt>
                <c:pt idx="1">
                  <c:v>-5.5563181314060572E-3</c:v>
                </c:pt>
                <c:pt idx="2">
                  <c:v>-1.8417864377257009E-3</c:v>
                </c:pt>
                <c:pt idx="3">
                  <c:v>-2.5399708697999013E-3</c:v>
                </c:pt>
                <c:pt idx="4">
                  <c:v>-3.8899690910261242E-3</c:v>
                </c:pt>
                <c:pt idx="5">
                  <c:v>1.2494325168930787E-3</c:v>
                </c:pt>
                <c:pt idx="6">
                  <c:v>2.0977392407012796E-3</c:v>
                </c:pt>
                <c:pt idx="7">
                  <c:v>6.5466613538239793E-3</c:v>
                </c:pt>
                <c:pt idx="8">
                  <c:v>6.0615344133240212E-3</c:v>
                </c:pt>
                <c:pt idx="9">
                  <c:v>6.8668117409291241E-3</c:v>
                </c:pt>
                <c:pt idx="10">
                  <c:v>1.1431761888236025E-2</c:v>
                </c:pt>
                <c:pt idx="11">
                  <c:v>1.063715512042529E-2</c:v>
                </c:pt>
                <c:pt idx="12">
                  <c:v>2.6770484325299992E-2</c:v>
                </c:pt>
                <c:pt idx="13">
                  <c:v>3.4169078140914688E-2</c:v>
                </c:pt>
                <c:pt idx="14">
                  <c:v>3.0082210402116893E-2</c:v>
                </c:pt>
                <c:pt idx="15">
                  <c:v>2.5722094335680679E-2</c:v>
                </c:pt>
                <c:pt idx="16">
                  <c:v>3.0037258580812243E-2</c:v>
                </c:pt>
                <c:pt idx="17">
                  <c:v>3.3625083396789768E-2</c:v>
                </c:pt>
                <c:pt idx="18">
                  <c:v>4.2192350909535659E-2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57209608"/>
        <c:axId val="457218624"/>
      </c:lineChart>
      <c:catAx>
        <c:axId val="457209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FreeSet Light" panose="020B0403040504020204" pitchFamily="34" charset="-52"/>
                <a:ea typeface="+mn-ea"/>
                <a:cs typeface="+mn-cs"/>
              </a:defRPr>
            </a:pPr>
            <a:endParaRPr lang="ru-RU"/>
          </a:p>
        </c:txPr>
        <c:crossAx val="457218624"/>
        <c:crosses val="autoZero"/>
        <c:auto val="1"/>
        <c:lblAlgn val="ctr"/>
        <c:lblOffset val="100"/>
        <c:tickLblSkip val="3"/>
        <c:noMultiLvlLbl val="0"/>
      </c:catAx>
      <c:valAx>
        <c:axId val="457218624"/>
        <c:scaling>
          <c:orientation val="minMax"/>
          <c:max val="5.000000000000001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FreeSet Light" panose="020B0403040504020204" pitchFamily="34" charset="-52"/>
                <a:ea typeface="+mn-ea"/>
                <a:cs typeface="+mn-cs"/>
              </a:defRPr>
            </a:pPr>
            <a:endParaRPr lang="ru-RU"/>
          </a:p>
        </c:txPr>
        <c:crossAx val="457209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"/>
          <c:y val="0.86617623209545791"/>
          <c:w val="1"/>
          <c:h val="0.1338237679045420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FreeSet Light" panose="020B0403040504020204" pitchFamily="34" charset="-52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FreeSet Light" panose="020B0403040504020204" pitchFamily="34" charset="-52"/>
        </a:defRPr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0.16548</cdr:x>
      <cdr:y>0.05912</cdr:y>
    </cdr:from>
    <cdr:to>
      <cdr:x>0.31381</cdr:x>
      <cdr:y>0.77419</cdr:y>
    </cdr:to>
    <cdr:sp macro="" textlink="">
      <cdr:nvSpPr>
        <cdr:cNvPr id="2" name="Овал 1"/>
        <cdr:cNvSpPr/>
      </cdr:nvSpPr>
      <cdr:spPr>
        <a:xfrm xmlns:a="http://schemas.openxmlformats.org/drawingml/2006/main">
          <a:off x="723023" y="196448"/>
          <a:ext cx="648072" cy="2376264"/>
        </a:xfrm>
        <a:prstGeom xmlns:a="http://schemas.openxmlformats.org/drawingml/2006/main" prst="ellipse">
          <a:avLst/>
        </a:prstGeom>
        <a:solidFill xmlns:a="http://schemas.openxmlformats.org/drawingml/2006/main">
          <a:schemeClr val="accent1">
            <a:alpha val="33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0.70935</cdr:x>
      <cdr:y>0.00185</cdr:y>
    </cdr:from>
    <cdr:to>
      <cdr:x>0.9236</cdr:x>
      <cdr:y>0.77419</cdr:y>
    </cdr:to>
    <cdr:sp macro="" textlink="">
      <cdr:nvSpPr>
        <cdr:cNvPr id="3" name="Овал 2"/>
        <cdr:cNvSpPr/>
      </cdr:nvSpPr>
      <cdr:spPr>
        <a:xfrm xmlns:a="http://schemas.openxmlformats.org/drawingml/2006/main">
          <a:off x="3099287" y="6136"/>
          <a:ext cx="936104" cy="2566575"/>
        </a:xfrm>
        <a:prstGeom xmlns:a="http://schemas.openxmlformats.org/drawingml/2006/main" prst="ellipse">
          <a:avLst/>
        </a:prstGeom>
        <a:solidFill xmlns:a="http://schemas.openxmlformats.org/drawingml/2006/main">
          <a:schemeClr val="accent1">
            <a:alpha val="33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A22E08-63EE-4226-BF01-A79A23B85E91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816056-8004-494D-81C3-B20CA00ED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575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16056-8004-494D-81C3-B20CA00ED2C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2361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Несмотря на то, что статистика указывает</a:t>
            </a:r>
            <a:r>
              <a:rPr lang="ru-RU" baseline="0" dirty="0" smtClean="0"/>
              <a:t> на рост кредитования, цифры искажаются валютной переоценкой: без нее чистый рост кредитного портфеля за 8М15 составил всего 0,5%.</a:t>
            </a:r>
          </a:p>
          <a:p>
            <a:endParaRPr lang="ru-RU" baseline="0" dirty="0" smtClean="0"/>
          </a:p>
          <a:p>
            <a:r>
              <a:rPr lang="ru-RU" baseline="0" dirty="0" smtClean="0"/>
              <a:t>На кредитование физических лиц кроме общеэкономических факторов отрицательное давление оказывают и специфические проблемы сектора: падение реальных доходов населения, увеличение сберегательной активности на фоне нестабильности экономики, высокая степень закредитованности населения, меры Банка России, направленные на охлаждение рынка </a:t>
            </a:r>
            <a:r>
              <a:rPr lang="ru-RU" baseline="0" dirty="0" err="1" smtClean="0"/>
              <a:t>потребкредитования</a:t>
            </a:r>
            <a:r>
              <a:rPr lang="ru-RU" baseline="0" dirty="0" smtClean="0"/>
              <a:t> и др.</a:t>
            </a:r>
          </a:p>
          <a:p>
            <a:endParaRPr lang="ru-RU" baseline="0" dirty="0"/>
          </a:p>
          <a:p>
            <a:r>
              <a:rPr lang="ru-RU" baseline="0" dirty="0" smtClean="0"/>
              <a:t>Корпоративное кредитование поддерживается крупными корпорациями, вынужденными рефинансировать задолженность внутри страны на фоне санкций и закрытых рынков капитала.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16056-8004-494D-81C3-B20CA00ED2C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406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Продолжает</a:t>
            </a:r>
            <a:r>
              <a:rPr lang="ru-RU" baseline="0" dirty="0" smtClean="0"/>
              <a:t> наблюдаться ухудшение качества активов. Если до недавнего времени основным драйвером роста просрочки были кредиты физическим лицам, то в последний год наблюдается ускорение темпов образования просроченной задолженности в корпоративном сегменте.</a:t>
            </a:r>
          </a:p>
          <a:p>
            <a:endParaRPr lang="ru-RU" baseline="0" dirty="0" smtClean="0"/>
          </a:p>
          <a:p>
            <a:r>
              <a:rPr lang="ru-RU" baseline="0" dirty="0" smtClean="0"/>
              <a:t>Темпы образования просрочки в портфеле кредитов физических лиц падают, однако это результат сокращения портфеля – доля просрочки на самом деле растет.</a:t>
            </a:r>
          </a:p>
          <a:p>
            <a:endParaRPr lang="ru-RU" baseline="0" dirty="0" smtClean="0"/>
          </a:p>
          <a:p>
            <a:r>
              <a:rPr lang="ru-RU" baseline="0" dirty="0" smtClean="0"/>
              <a:t>Просрочка не отражает реального качества активов, оно на самом деле еще хуже: с одной стороны, просрочка по РСБУ отражает только просроченную часть платежа (а не все тело долга), с другой – реальная просрочка маскируется реструктурированной задолженностью. Статистика по сектору по данному показателю отсутствует, однако у Сбербанка доля таких кредитов выросла с 9,8 до 13,2% за 2014 год и до 15,3% на конец 1П15 года. Таким образом, общий объем проблемных кредитов по системе можно оценить приблизительно в 20% (просрочка + реструктуризация).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16056-8004-494D-81C3-B20CA00ED2C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191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Сокращение возможностей по кредитованию побуждает</a:t>
            </a:r>
            <a:r>
              <a:rPr lang="ru-RU" baseline="0" dirty="0" smtClean="0"/>
              <a:t> банки искать новые источники доходов, кроме того ценные бумаги являются хорошим инструментом для управления ликвидностью. </a:t>
            </a:r>
          </a:p>
          <a:p>
            <a:endParaRPr lang="ru-RU" baseline="0" dirty="0" smtClean="0"/>
          </a:p>
          <a:p>
            <a:r>
              <a:rPr lang="ru-RU" baseline="0" dirty="0" smtClean="0"/>
              <a:t>В результате в последние годы происходит замещение кредитного портфеля ценными бумагами и это особенно заметно среди частных банков. Доля ценных бумаг находится близко к историческому максимуму.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16056-8004-494D-81C3-B20CA00ED2C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4825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Текущая</a:t>
            </a:r>
            <a:r>
              <a:rPr lang="ru-RU" baseline="0" dirty="0" smtClean="0"/>
              <a:t> ситуация:</a:t>
            </a:r>
          </a:p>
          <a:p>
            <a:endParaRPr lang="ru-RU" baseline="0" dirty="0" smtClean="0"/>
          </a:p>
          <a:p>
            <a:pPr marL="228600" indent="-228600">
              <a:buAutoNum type="arabicParenR"/>
            </a:pPr>
            <a:r>
              <a:rPr lang="ru-RU" baseline="0" dirty="0" smtClean="0"/>
              <a:t>Резко сократившаяся процентная маржа</a:t>
            </a:r>
          </a:p>
          <a:p>
            <a:pPr marL="228600" indent="-228600">
              <a:buAutoNum type="arabicParenR"/>
            </a:pPr>
            <a:r>
              <a:rPr lang="ru-RU" baseline="0" dirty="0" smtClean="0"/>
              <a:t>Ее сокращение, а также заметный рост расходов на резервы приводят к падению финансового результата и, как следствие, к сокращению </a:t>
            </a:r>
            <a:r>
              <a:rPr lang="en-US" baseline="0" dirty="0" smtClean="0"/>
              <a:t>ROE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ROE </a:t>
            </a:r>
            <a:r>
              <a:rPr lang="ru-RU" baseline="0" dirty="0" smtClean="0"/>
              <a:t>с двухзначных значений опустился ниже уровня инфляции, что для многих собственников/инвесторов является слишком низким уровнем</a:t>
            </a:r>
            <a:endParaRPr lang="en-US" baseline="0" dirty="0" smtClean="0"/>
          </a:p>
          <a:p>
            <a:pPr marL="228600" indent="-228600">
              <a:buAutoNum type="arabicParenR"/>
            </a:pPr>
            <a:r>
              <a:rPr lang="ru-RU" dirty="0" smtClean="0"/>
              <a:t>За полгода российские банки заработали</a:t>
            </a:r>
            <a:r>
              <a:rPr lang="ru-RU" baseline="0" dirty="0" smtClean="0"/>
              <a:t> порядка 50 млрд рублей – из них 47 млрд руб. это доходы от безвозмездно полученного имущества. Иными словами, совокупный финансовый результат за 1П15 без учета помощи акционеров – около нуля.</a:t>
            </a:r>
          </a:p>
          <a:p>
            <a:pPr marL="228600" indent="-228600">
              <a:buAutoNum type="arabicParenR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16056-8004-494D-81C3-B20CA00ED2C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6430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Основная идея: как и в прошлый кризис,</a:t>
            </a:r>
            <a:r>
              <a:rPr lang="ru-RU" baseline="0" dirty="0" smtClean="0"/>
              <a:t> мы наблюдаем усиление темпов консолидации рынка, что вызвано в первую очередь ростом рисков и падением доходности банковского бизнеса, а кризис выступил как катализатор</a:t>
            </a:r>
            <a:r>
              <a:rPr lang="en-US" baseline="0" dirty="0" smtClean="0"/>
              <a:t> </a:t>
            </a:r>
            <a:r>
              <a:rPr lang="ru-RU" baseline="0" dirty="0" smtClean="0"/>
              <a:t>данного процесса: неэффективные собственники желают выйти из бизнеса, их более успешные конкуренты – напротив, хотят увеличить свое присутствие и, что самое главное, обладают достаточными финансовыми возможностями. </a:t>
            </a:r>
          </a:p>
          <a:p>
            <a:endParaRPr lang="ru-RU" baseline="0" dirty="0" smtClean="0"/>
          </a:p>
          <a:p>
            <a:r>
              <a:rPr lang="ru-RU" baseline="0" dirty="0" smtClean="0"/>
              <a:t>Консолидация, с одной стороны, идет за счет укрупнения существующих организаций, а с другой – за счет высокой активности Банка России по отзыву лицензий у, преимущественно, небольших кредитных организаций – около 80 банков за 2014 год и чуть меньше 40 за 1П15.</a:t>
            </a:r>
          </a:p>
          <a:p>
            <a:endParaRPr lang="ru-RU" baseline="0" dirty="0" smtClean="0"/>
          </a:p>
          <a:p>
            <a:r>
              <a:rPr lang="ru-RU" baseline="0" dirty="0" smtClean="0"/>
              <a:t>Вывод</a:t>
            </a:r>
            <a:r>
              <a:rPr lang="ru-RU" baseline="0" dirty="0" smtClean="0"/>
              <a:t>: рост госбанков замедляется, а рост крупных частных</a:t>
            </a:r>
            <a:r>
              <a:rPr lang="en-US" baseline="0" dirty="0" smtClean="0"/>
              <a:t> </a:t>
            </a:r>
            <a:r>
              <a:rPr lang="ru-RU" baseline="0" dirty="0" smtClean="0"/>
              <a:t>организаций – напротив, ускоряется.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16056-8004-494D-81C3-B20CA00ED2C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5477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61950" lvl="1" indent="-361950">
              <a:lnSpc>
                <a:spcPct val="110000"/>
              </a:lnSpc>
              <a:spcAft>
                <a:spcPts val="18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ru-RU" sz="18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16056-8004-494D-81C3-B20CA00ED2C4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5762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16056-8004-494D-81C3-B20CA00ED2C4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194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2350" y="4797152"/>
            <a:ext cx="7486600" cy="720079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2350" y="5517232"/>
            <a:ext cx="6400800" cy="62292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5643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68" y="369643"/>
            <a:ext cx="2118563" cy="47032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09528" y="260648"/>
            <a:ext cx="5410944" cy="850106"/>
          </a:xfrm>
          <a:prstGeom prst="rect">
            <a:avLst/>
          </a:prstGeom>
        </p:spPr>
        <p:txBody>
          <a:bodyPr/>
          <a:lstStyle>
            <a:lvl1pPr algn="r">
              <a:defRPr sz="3200">
                <a:solidFill>
                  <a:schemeClr val="tx2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600200"/>
            <a:ext cx="7715200" cy="4525963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A9304-2F9F-4887-B2DE-08CEA31D1CD6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89F5F-4776-4698-82B7-923A8C92B7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595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68" y="369643"/>
            <a:ext cx="2118563" cy="47032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A9304-2F9F-4887-B2DE-08CEA31D1CD6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89F5F-4776-4698-82B7-923A8C92B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217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68" y="369643"/>
            <a:ext cx="2118563" cy="470321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 userDrawn="1"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 userDrawn="1"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3F2A9304-2F9F-4887-B2DE-08CEA31D1CD6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5A089F5F-4776-4698-82B7-923A8C92B7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 userDrawn="1"/>
        </p:nvSpPr>
        <p:spPr>
          <a:xfrm>
            <a:off x="3409528" y="188640"/>
            <a:ext cx="5410944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+mn-lt"/>
              </a:rPr>
              <a:t>Образец заголовка</a:t>
            </a:r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63668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68" y="369643"/>
            <a:ext cx="2118563" cy="470321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A9304-2F9F-4887-B2DE-08CEA31D1CD6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89F5F-4776-4698-82B7-923A8C92B7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Заголовок 1"/>
          <p:cNvSpPr txBox="1">
            <a:spLocks/>
          </p:cNvSpPr>
          <p:nvPr userDrawn="1"/>
        </p:nvSpPr>
        <p:spPr>
          <a:xfrm>
            <a:off x="3409528" y="116632"/>
            <a:ext cx="5410944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+mn-lt"/>
              </a:rPr>
              <a:t>Образец заголовка</a:t>
            </a:r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64011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68" y="369643"/>
            <a:ext cx="2118563" cy="470321"/>
          </a:xfrm>
          <a:prstGeom prst="rect">
            <a:avLst/>
          </a:prstGeom>
        </p:spPr>
      </p:pic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A9304-2F9F-4887-B2DE-08CEA31D1CD6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89F5F-4776-4698-82B7-923A8C92B7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1"/>
          <p:cNvSpPr txBox="1">
            <a:spLocks/>
          </p:cNvSpPr>
          <p:nvPr userDrawn="1"/>
        </p:nvSpPr>
        <p:spPr>
          <a:xfrm>
            <a:off x="3409528" y="188640"/>
            <a:ext cx="5410944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+mn-lt"/>
              </a:rPr>
              <a:t>Образец заголовка</a:t>
            </a:r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7955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68" y="369643"/>
            <a:ext cx="2118563" cy="470321"/>
          </a:xfrm>
          <a:prstGeom prst="rect">
            <a:avLst/>
          </a:prstGeom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A9304-2F9F-4887-B2DE-08CEA31D1CD6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89F5F-4776-4698-82B7-923A8C92B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025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68" y="369643"/>
            <a:ext cx="2118563" cy="47032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1556792"/>
            <a:ext cx="5111750" cy="45693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780928"/>
            <a:ext cx="3008313" cy="334523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A9304-2F9F-4887-B2DE-08CEA31D1CD6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89F5F-4776-4698-82B7-923A8C92B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664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68" y="369643"/>
            <a:ext cx="2118563" cy="47032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1979513"/>
            <a:ext cx="5486400" cy="274806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A9304-2F9F-4887-B2DE-08CEA31D1CD6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89F5F-4776-4698-82B7-923A8C92B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203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A9304-2F9F-4887-B2DE-08CEA31D1CD6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89F5F-4776-4698-82B7-923A8C92B7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050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619" y="4581128"/>
            <a:ext cx="7076079" cy="1531881"/>
          </a:xfrm>
          <a:noFill/>
        </p:spPr>
        <p:txBody>
          <a:bodyPr>
            <a:noAutofit/>
          </a:bodyPr>
          <a:lstStyle/>
          <a:p>
            <a:pPr algn="l"/>
            <a:r>
              <a:rPr lang="ru-RU" kern="800" spc="-100" dirty="0" smtClean="0">
                <a:latin typeface="+mj-lt"/>
              </a:rPr>
              <a:t>Российские банки:</a:t>
            </a:r>
            <a:br>
              <a:rPr lang="ru-RU" kern="800" spc="-100" dirty="0" smtClean="0">
                <a:latin typeface="+mj-lt"/>
              </a:rPr>
            </a:br>
            <a:r>
              <a:rPr lang="ru-RU" kern="800" spc="-100" dirty="0" smtClean="0">
                <a:latin typeface="+mj-lt"/>
              </a:rPr>
              <a:t>главные тренды 2015 года</a:t>
            </a:r>
            <a:endParaRPr lang="ru-RU" kern="800" spc="-1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01829" y="6093296"/>
            <a:ext cx="6400800" cy="360040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latin typeface="+mn-lt"/>
              </a:rPr>
              <a:t>Славнов Е.М.</a:t>
            </a:r>
            <a:r>
              <a:rPr lang="en-US" sz="1400" b="1" dirty="0" smtClean="0">
                <a:latin typeface="+mn-lt"/>
              </a:rPr>
              <a:t>| </a:t>
            </a:r>
            <a:r>
              <a:rPr lang="ru-RU" sz="1400" b="1" dirty="0" smtClean="0">
                <a:latin typeface="+mn-lt"/>
              </a:rPr>
              <a:t>Москва,</a:t>
            </a:r>
            <a:r>
              <a:rPr lang="en-US" sz="1400" b="1" dirty="0"/>
              <a:t> </a:t>
            </a:r>
            <a:r>
              <a:rPr lang="en-US" sz="1400" b="1" dirty="0" smtClean="0"/>
              <a:t>08 </a:t>
            </a:r>
            <a:r>
              <a:rPr lang="ru-RU" sz="1400" b="1" dirty="0" smtClean="0"/>
              <a:t>октября</a:t>
            </a:r>
            <a:r>
              <a:rPr lang="ru-RU" sz="1400" b="1" dirty="0" smtClean="0">
                <a:latin typeface="+mn-lt"/>
              </a:rPr>
              <a:t> </a:t>
            </a:r>
            <a:r>
              <a:rPr lang="ru-RU" sz="1400" b="1" dirty="0" smtClean="0">
                <a:latin typeface="+mn-lt"/>
              </a:rPr>
              <a:t>2015 г.</a:t>
            </a:r>
            <a:endParaRPr lang="ru-RU" sz="1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36442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369100" y="6326752"/>
            <a:ext cx="467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285506" y="5085184"/>
            <a:ext cx="8928992" cy="18722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1" indent="-361950">
              <a:lnSpc>
                <a:spcPct val="110000"/>
              </a:lnSpc>
              <a:spcAft>
                <a:spcPts val="18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FreeSet Light" panose="020B0403040504020204" pitchFamily="34" charset="-52"/>
              </a:rPr>
              <a:t>Положительная динамика обеспечивается практически полностью за счет валютной переоценки</a:t>
            </a:r>
            <a:r>
              <a:rPr lang="en-US" sz="1600" dirty="0" smtClean="0">
                <a:latin typeface="FreeSet Light" panose="020B0403040504020204" pitchFamily="34" charset="-52"/>
              </a:rPr>
              <a:t>: </a:t>
            </a:r>
            <a:r>
              <a:rPr lang="ru-RU" sz="1600" dirty="0" smtClean="0">
                <a:latin typeface="FreeSet Light" panose="020B0403040504020204" pitchFamily="34" charset="-52"/>
              </a:rPr>
              <a:t>чистый рост кредитного портфеля за 8М15 составил всего 0,5%.</a:t>
            </a:r>
          </a:p>
          <a:p>
            <a:pPr marL="361950" lvl="1" indent="-361950">
              <a:lnSpc>
                <a:spcPct val="110000"/>
              </a:lnSpc>
              <a:spcAft>
                <a:spcPts val="18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600" dirty="0">
                <a:latin typeface="FreeSet Light" panose="020B0403040504020204" pitchFamily="34" charset="-52"/>
              </a:rPr>
              <a:t>Замедление кредитования наблюдается и в корпоративном, и в частном </a:t>
            </a:r>
            <a:r>
              <a:rPr lang="ru-RU" sz="1600" dirty="0" smtClean="0">
                <a:latin typeface="FreeSet Light" panose="020B0403040504020204" pitchFamily="34" charset="-52"/>
              </a:rPr>
              <a:t>секторе.</a:t>
            </a:r>
            <a:endParaRPr lang="ru-RU" sz="1600" dirty="0">
              <a:latin typeface="FreeSet Light" panose="020B0403040504020204" pitchFamily="34" charset="-52"/>
            </a:endParaRPr>
          </a:p>
          <a:p>
            <a:pPr marL="361950" lvl="1" indent="-361950">
              <a:lnSpc>
                <a:spcPct val="110000"/>
              </a:lnSpc>
              <a:spcAft>
                <a:spcPts val="18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ru-RU" sz="1600" dirty="0" smtClean="0">
              <a:latin typeface="FreeSet Light" panose="020B0403040504020204" pitchFamily="34" charset="-52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27376" y="-21333"/>
            <a:ext cx="5616624" cy="673434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FreeSet Light" panose="020B0403040504020204" pitchFamily="34" charset="-52"/>
              </a:rPr>
              <a:t>Сокращение кредитной активности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FreeSet Light" panose="020B0403040504020204" pitchFamily="34" charset="-52"/>
            </a:endParaRPr>
          </a:p>
        </p:txBody>
      </p:sp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4081639"/>
              </p:ext>
            </p:extLst>
          </p:nvPr>
        </p:nvGraphicFramePr>
        <p:xfrm>
          <a:off x="285506" y="2204864"/>
          <a:ext cx="8551138" cy="2957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85506" y="1616659"/>
            <a:ext cx="899767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1400" b="1" i="0" u="none" strike="noStrike" kern="1200" spc="0" baseline="0">
                <a:solidFill>
                  <a:srgbClr val="002D62"/>
                </a:solidFill>
                <a:latin typeface="FreeSet Light" panose="020B0403040504020204" pitchFamily="34" charset="-52"/>
                <a:ea typeface="+mn-ea"/>
                <a:cs typeface="+mn-cs"/>
              </a:defRPr>
            </a:pPr>
            <a:r>
              <a:rPr lang="ru-RU" sz="1600" b="1" dirty="0">
                <a:solidFill>
                  <a:srgbClr val="002D62"/>
                </a:solidFill>
                <a:latin typeface="FreeSet Light" panose="020B0403040504020204" pitchFamily="34" charset="-52"/>
              </a:rPr>
              <a:t>Динамика кредитного портфеля (год-к-году)</a:t>
            </a:r>
            <a:endParaRPr lang="en-US" sz="1600" b="1" dirty="0">
              <a:solidFill>
                <a:srgbClr val="002D62"/>
              </a:solidFill>
              <a:latin typeface="FreeSet Light" panose="020B0403040504020204" pitchFamily="34" charset="-52"/>
            </a:endParaRPr>
          </a:p>
          <a:p>
            <a:pPr>
              <a:defRPr sz="1400" b="1" i="0" u="none" strike="noStrike" kern="1200" spc="0" baseline="0">
                <a:solidFill>
                  <a:srgbClr val="002D62"/>
                </a:solidFill>
                <a:latin typeface="FreeSet Light" panose="020B0403040504020204" pitchFamily="34" charset="-52"/>
                <a:ea typeface="+mn-ea"/>
                <a:cs typeface="+mn-cs"/>
              </a:defRPr>
            </a:pPr>
            <a:r>
              <a:rPr lang="ru-RU" sz="1000" b="1" dirty="0" smtClean="0">
                <a:solidFill>
                  <a:sysClr val="windowText" lastClr="000000"/>
                </a:solidFill>
                <a:latin typeface="FreeSet Light" panose="020B0403040504020204" pitchFamily="34" charset="-52"/>
              </a:rPr>
              <a:t>Источник</a:t>
            </a:r>
            <a:r>
              <a:rPr lang="ru-RU" sz="1000" b="1" dirty="0">
                <a:solidFill>
                  <a:sysClr val="windowText" lastClr="000000"/>
                </a:solidFill>
                <a:latin typeface="FreeSet Light" panose="020B0403040504020204" pitchFamily="34" charset="-52"/>
              </a:rPr>
              <a:t>: ЦБ РФ, собственные расчеты</a:t>
            </a:r>
          </a:p>
        </p:txBody>
      </p:sp>
    </p:spTree>
    <p:extLst>
      <p:ext uri="{BB962C8B-B14F-4D97-AF65-F5344CB8AC3E}">
        <p14:creationId xmlns:p14="http://schemas.microsoft.com/office/powerpoint/2010/main" val="103241740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369100" y="6326752"/>
            <a:ext cx="467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285506" y="5429612"/>
            <a:ext cx="8928992" cy="15277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1" indent="-361950">
              <a:lnSpc>
                <a:spcPct val="110000"/>
              </a:lnSpc>
              <a:spcAft>
                <a:spcPts val="18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800" dirty="0" smtClean="0"/>
              <a:t>Динамика просроченной задолженности НЕ отражает в полной мере качество активов – оно на самом деле хуже.</a:t>
            </a:r>
            <a:endParaRPr lang="ru-RU" sz="1800" dirty="0" smtClean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27376" y="-21333"/>
            <a:ext cx="5616624" cy="673434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FreeSet Light" panose="020B0403040504020204" pitchFamily="34" charset="-52"/>
              </a:rPr>
              <a:t>Ухудшение качества активов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FreeSet Light" panose="020B0403040504020204" pitchFamily="34" charset="-52"/>
            </a:endParaRP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1935774"/>
              </p:ext>
            </p:extLst>
          </p:nvPr>
        </p:nvGraphicFramePr>
        <p:xfrm>
          <a:off x="277866" y="1962512"/>
          <a:ext cx="4358501" cy="3467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1047925"/>
              </p:ext>
            </p:extLst>
          </p:nvPr>
        </p:nvGraphicFramePr>
        <p:xfrm>
          <a:off x="4746554" y="2104571"/>
          <a:ext cx="4239930" cy="33250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77866" y="1735239"/>
            <a:ext cx="435430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400" b="1" i="0" u="none" strike="noStrike" kern="1200" spc="0" baseline="0">
                <a:solidFill>
                  <a:srgbClr val="002D62"/>
                </a:solidFill>
                <a:latin typeface="FreeSet Light" panose="020B0403040504020204" pitchFamily="34" charset="-52"/>
                <a:ea typeface="+mn-ea"/>
                <a:cs typeface="+mn-cs"/>
              </a:defRPr>
            </a:pPr>
            <a:r>
              <a:rPr lang="ru-RU" sz="1600" b="1" dirty="0">
                <a:solidFill>
                  <a:srgbClr val="002D62"/>
                </a:solidFill>
                <a:latin typeface="FreeSet Light" panose="020B0403040504020204" pitchFamily="34" charset="-52"/>
              </a:rPr>
              <a:t>Динамика </a:t>
            </a:r>
            <a:r>
              <a:rPr lang="ru-RU" sz="1600" b="1" dirty="0" smtClean="0">
                <a:solidFill>
                  <a:srgbClr val="002D62"/>
                </a:solidFill>
                <a:latin typeface="FreeSet Light" panose="020B0403040504020204" pitchFamily="34" charset="-52"/>
              </a:rPr>
              <a:t>просроченной задолженности (год-к-году</a:t>
            </a:r>
            <a:r>
              <a:rPr lang="ru-RU" sz="1600" b="1" dirty="0">
                <a:solidFill>
                  <a:srgbClr val="002D62"/>
                </a:solidFill>
                <a:latin typeface="FreeSet Light" panose="020B0403040504020204" pitchFamily="34" charset="-52"/>
              </a:rPr>
              <a:t>)</a:t>
            </a:r>
            <a:endParaRPr lang="en-US" sz="1600" b="1" dirty="0">
              <a:solidFill>
                <a:srgbClr val="002D62"/>
              </a:solidFill>
              <a:latin typeface="FreeSet Light" panose="020B0403040504020204" pitchFamily="34" charset="-52"/>
            </a:endParaRPr>
          </a:p>
          <a:p>
            <a:pPr>
              <a:defRPr sz="1400" b="1" i="0" u="none" strike="noStrike" kern="1200" spc="0" baseline="0">
                <a:solidFill>
                  <a:srgbClr val="002D62"/>
                </a:solidFill>
                <a:latin typeface="FreeSet Light" panose="020B0403040504020204" pitchFamily="34" charset="-52"/>
                <a:ea typeface="+mn-ea"/>
                <a:cs typeface="+mn-cs"/>
              </a:defRPr>
            </a:pPr>
            <a:r>
              <a:rPr lang="ru-RU" sz="1000" b="1" dirty="0" smtClean="0">
                <a:solidFill>
                  <a:sysClr val="windowText" lastClr="000000"/>
                </a:solidFill>
                <a:latin typeface="FreeSet Light" panose="020B0403040504020204" pitchFamily="34" charset="-52"/>
              </a:rPr>
              <a:t>Источник</a:t>
            </a:r>
            <a:r>
              <a:rPr lang="ru-RU" sz="1000" b="1" dirty="0">
                <a:solidFill>
                  <a:sysClr val="windowText" lastClr="000000"/>
                </a:solidFill>
                <a:latin typeface="FreeSet Light" panose="020B0403040504020204" pitchFamily="34" charset="-52"/>
              </a:rPr>
              <a:t>: ЦБ РФ, собственные расчеты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32175" y="1735239"/>
            <a:ext cx="435430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400" b="1" i="0" u="none" strike="noStrike" kern="1200" spc="0" baseline="0">
                <a:solidFill>
                  <a:srgbClr val="002D62"/>
                </a:solidFill>
                <a:latin typeface="FreeSet Light" panose="020B0403040504020204" pitchFamily="34" charset="-52"/>
                <a:ea typeface="+mn-ea"/>
                <a:cs typeface="+mn-cs"/>
              </a:defRPr>
            </a:pPr>
            <a:r>
              <a:rPr lang="ru-RU" sz="1600" b="1" dirty="0" smtClean="0">
                <a:solidFill>
                  <a:srgbClr val="002D62"/>
                </a:solidFill>
                <a:latin typeface="FreeSet Light" panose="020B0403040504020204" pitchFamily="34" charset="-52"/>
              </a:rPr>
              <a:t>Динамика качества</a:t>
            </a:r>
          </a:p>
          <a:p>
            <a:pPr algn="ctr">
              <a:defRPr sz="1400" b="1" i="0" u="none" strike="noStrike" kern="1200" spc="0" baseline="0">
                <a:solidFill>
                  <a:srgbClr val="002D62"/>
                </a:solidFill>
                <a:latin typeface="FreeSet Light" panose="020B0403040504020204" pitchFamily="34" charset="-52"/>
                <a:ea typeface="+mn-ea"/>
                <a:cs typeface="+mn-cs"/>
              </a:defRPr>
            </a:pPr>
            <a:r>
              <a:rPr lang="ru-RU" sz="1600" b="1" dirty="0" smtClean="0">
                <a:solidFill>
                  <a:srgbClr val="002D62"/>
                </a:solidFill>
                <a:latin typeface="FreeSet Light" panose="020B0403040504020204" pitchFamily="34" charset="-52"/>
              </a:rPr>
              <a:t>активов</a:t>
            </a:r>
            <a:endParaRPr lang="en-US" sz="1600" b="1" dirty="0" smtClean="0">
              <a:solidFill>
                <a:srgbClr val="002D62"/>
              </a:solidFill>
              <a:latin typeface="FreeSet Light" panose="020B0403040504020204" pitchFamily="34" charset="-52"/>
            </a:endParaRPr>
          </a:p>
          <a:p>
            <a:pPr>
              <a:defRPr sz="1400" b="1" i="0" u="none" strike="noStrike" kern="1200" spc="0" baseline="0">
                <a:solidFill>
                  <a:srgbClr val="002D62"/>
                </a:solidFill>
                <a:latin typeface="FreeSet Light" panose="020B0403040504020204" pitchFamily="34" charset="-52"/>
                <a:ea typeface="+mn-ea"/>
                <a:cs typeface="+mn-cs"/>
              </a:defRPr>
            </a:pPr>
            <a:r>
              <a:rPr lang="ru-RU" sz="1000" b="1" dirty="0" smtClean="0">
                <a:solidFill>
                  <a:sysClr val="windowText" lastClr="000000"/>
                </a:solidFill>
                <a:latin typeface="FreeSet Light" panose="020B0403040504020204" pitchFamily="34" charset="-52"/>
              </a:rPr>
              <a:t>Источник: ЦБ РФ, собственные расчеты</a:t>
            </a:r>
            <a:endParaRPr lang="ru-RU" sz="1000" b="1" dirty="0">
              <a:solidFill>
                <a:sysClr val="windowText" lastClr="000000"/>
              </a:solidFill>
              <a:latin typeface="FreeSet Light" panose="020B0403040504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29029801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369100" y="6326752"/>
            <a:ext cx="467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4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27376" y="-21333"/>
            <a:ext cx="5616624" cy="673434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FreeSet Light" panose="020B0403040504020204" pitchFamily="34" charset="-52"/>
              </a:rPr>
              <a:t>Рост доли ценных бумаг на балансах банков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FreeSet Light" panose="020B0403040504020204" pitchFamily="34" charset="-52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285507" y="1928445"/>
            <a:ext cx="8997679" cy="3851860"/>
            <a:chOff x="285507" y="1928445"/>
            <a:chExt cx="8997679" cy="3851860"/>
          </a:xfrm>
        </p:grpSpPr>
        <p:graphicFrame>
          <p:nvGraphicFramePr>
            <p:cNvPr id="9" name="Диаграмма 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28799518"/>
                </p:ext>
              </p:extLst>
            </p:nvPr>
          </p:nvGraphicFramePr>
          <p:xfrm>
            <a:off x="285507" y="2420888"/>
            <a:ext cx="8551137" cy="335941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1" name="TextBox 10"/>
            <p:cNvSpPr txBox="1"/>
            <p:nvPr/>
          </p:nvSpPr>
          <p:spPr>
            <a:xfrm>
              <a:off x="285507" y="1928445"/>
              <a:ext cx="899767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 sz="1400" b="1" i="0" u="none" strike="noStrike" kern="1200" spc="0" baseline="0">
                  <a:solidFill>
                    <a:srgbClr val="002D62"/>
                  </a:solidFill>
                  <a:latin typeface="FreeSet Light" panose="020B0403040504020204" pitchFamily="34" charset="-52"/>
                  <a:ea typeface="+mn-ea"/>
                  <a:cs typeface="+mn-cs"/>
                </a:defRPr>
              </a:pPr>
              <a:r>
                <a:rPr lang="ru-RU" sz="1600" b="1" dirty="0" smtClean="0">
                  <a:solidFill>
                    <a:srgbClr val="002D62"/>
                  </a:solidFill>
                  <a:latin typeface="FreeSet Light" panose="020B0403040504020204" pitchFamily="34" charset="-52"/>
                </a:rPr>
                <a:t>Структура активов банковского сектора</a:t>
              </a:r>
              <a:endParaRPr lang="en-US" sz="1600" b="1" dirty="0">
                <a:solidFill>
                  <a:srgbClr val="002D62"/>
                </a:solidFill>
                <a:latin typeface="FreeSet Light" panose="020B0403040504020204" pitchFamily="34" charset="-52"/>
              </a:endParaRPr>
            </a:p>
            <a:p>
              <a:pPr>
                <a:defRPr sz="1400" b="1" i="0" u="none" strike="noStrike" kern="1200" spc="0" baseline="0">
                  <a:solidFill>
                    <a:srgbClr val="002D62"/>
                  </a:solidFill>
                  <a:latin typeface="FreeSet Light" panose="020B0403040504020204" pitchFamily="34" charset="-52"/>
                  <a:ea typeface="+mn-ea"/>
                  <a:cs typeface="+mn-cs"/>
                </a:defRPr>
              </a:pPr>
              <a:r>
                <a:rPr lang="ru-RU" sz="1000" b="1" dirty="0" smtClean="0">
                  <a:solidFill>
                    <a:sysClr val="windowText" lastClr="000000"/>
                  </a:solidFill>
                  <a:latin typeface="FreeSet Light" panose="020B0403040504020204" pitchFamily="34" charset="-52"/>
                </a:rPr>
                <a:t>Источник</a:t>
              </a:r>
              <a:r>
                <a:rPr lang="ru-RU" sz="1000" b="1" dirty="0">
                  <a:solidFill>
                    <a:sysClr val="windowText" lastClr="000000"/>
                  </a:solidFill>
                  <a:latin typeface="FreeSet Light" panose="020B0403040504020204" pitchFamily="34" charset="-52"/>
                </a:rPr>
                <a:t>: ЦБ РФ, собственные расчеты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6587631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369100" y="6326752"/>
            <a:ext cx="467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5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27376" y="-21333"/>
            <a:ext cx="5616624" cy="673434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  <a:t>Падение прибыльности банковского бизнеса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8184342"/>
              </p:ext>
            </p:extLst>
          </p:nvPr>
        </p:nvGraphicFramePr>
        <p:xfrm>
          <a:off x="285506" y="2636912"/>
          <a:ext cx="8551138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85506" y="2111350"/>
            <a:ext cx="899767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1400" b="1" i="0" u="none" strike="noStrike" kern="1200" spc="0" baseline="0">
                <a:solidFill>
                  <a:srgbClr val="002D62"/>
                </a:solidFill>
                <a:latin typeface="FreeSet Light" panose="020B0403040504020204" pitchFamily="34" charset="-52"/>
                <a:ea typeface="+mn-ea"/>
                <a:cs typeface="+mn-cs"/>
              </a:defRPr>
            </a:pPr>
            <a:r>
              <a:rPr lang="ru-RU" sz="1600" b="1" dirty="0" smtClean="0">
                <a:solidFill>
                  <a:srgbClr val="002D62"/>
                </a:solidFill>
                <a:latin typeface="FreeSet Light" panose="020B0403040504020204" pitchFamily="34" charset="-52"/>
              </a:rPr>
              <a:t>Динамика показателей прибыльности банковского сектора</a:t>
            </a:r>
            <a:endParaRPr lang="en-US" sz="1600" b="1" dirty="0">
              <a:solidFill>
                <a:srgbClr val="002D62"/>
              </a:solidFill>
              <a:latin typeface="FreeSet Light" panose="020B0403040504020204" pitchFamily="34" charset="-52"/>
            </a:endParaRPr>
          </a:p>
          <a:p>
            <a:pPr>
              <a:defRPr sz="1400" b="1" i="0" u="none" strike="noStrike" kern="1200" spc="0" baseline="0">
                <a:solidFill>
                  <a:srgbClr val="002D62"/>
                </a:solidFill>
                <a:latin typeface="FreeSet Light" panose="020B0403040504020204" pitchFamily="34" charset="-52"/>
                <a:ea typeface="+mn-ea"/>
                <a:cs typeface="+mn-cs"/>
              </a:defRPr>
            </a:pPr>
            <a:r>
              <a:rPr lang="ru-RU" sz="1000" b="1" dirty="0" smtClean="0">
                <a:solidFill>
                  <a:sysClr val="windowText" lastClr="000000"/>
                </a:solidFill>
                <a:latin typeface="FreeSet Light" panose="020B0403040504020204" pitchFamily="34" charset="-52"/>
              </a:rPr>
              <a:t>Источник</a:t>
            </a:r>
            <a:r>
              <a:rPr lang="ru-RU" sz="1000" b="1" dirty="0">
                <a:solidFill>
                  <a:sysClr val="windowText" lastClr="000000"/>
                </a:solidFill>
                <a:latin typeface="FreeSet Light" panose="020B0403040504020204" pitchFamily="34" charset="-52"/>
              </a:rPr>
              <a:t>: ЦБ РФ, собственные расчеты</a:t>
            </a:r>
          </a:p>
        </p:txBody>
      </p:sp>
    </p:spTree>
    <p:extLst>
      <p:ext uri="{BB962C8B-B14F-4D97-AF65-F5344CB8AC3E}">
        <p14:creationId xmlns:p14="http://schemas.microsoft.com/office/powerpoint/2010/main" val="290295903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369100" y="6326752"/>
            <a:ext cx="467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6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27376" y="-21333"/>
            <a:ext cx="5616624" cy="673434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  <a:t>Ускорение отраслевой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  <a:t>консолидации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320585" y="1844824"/>
            <a:ext cx="8856827" cy="4062740"/>
            <a:chOff x="285506" y="1238468"/>
            <a:chExt cx="8856827" cy="4062740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285506" y="1978124"/>
              <a:ext cx="8678982" cy="3323084"/>
              <a:chOff x="285506" y="1893668"/>
              <a:chExt cx="8678982" cy="3274240"/>
            </a:xfrm>
          </p:grpSpPr>
          <p:graphicFrame>
            <p:nvGraphicFramePr>
              <p:cNvPr id="13" name="Диаграмма 12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99090795"/>
                  </p:ext>
                </p:extLst>
              </p:nvPr>
            </p:nvGraphicFramePr>
            <p:xfrm>
              <a:off x="285506" y="1893668"/>
              <a:ext cx="4369220" cy="327424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graphicFrame>
            <p:nvGraphicFramePr>
              <p:cNvPr id="15" name="Диаграмма 1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484294449"/>
                  </p:ext>
                </p:extLst>
              </p:nvPr>
            </p:nvGraphicFramePr>
            <p:xfrm>
              <a:off x="4788024" y="1893668"/>
              <a:ext cx="4176464" cy="327423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</p:grpSp>
        <p:sp>
          <p:nvSpPr>
            <p:cNvPr id="16" name="TextBox 15"/>
            <p:cNvSpPr txBox="1"/>
            <p:nvPr/>
          </p:nvSpPr>
          <p:spPr>
            <a:xfrm>
              <a:off x="285506" y="1238468"/>
              <a:ext cx="435430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 sz="1400" b="1" i="0" u="none" strike="noStrike" kern="1200" spc="0" baseline="0">
                  <a:solidFill>
                    <a:srgbClr val="002D62"/>
                  </a:solidFill>
                  <a:latin typeface="FreeSet Light" panose="020B0403040504020204" pitchFamily="34" charset="-52"/>
                  <a:ea typeface="+mn-ea"/>
                  <a:cs typeface="+mn-cs"/>
                </a:defRPr>
              </a:pPr>
              <a:r>
                <a:rPr lang="ru-RU" sz="1600" b="1" dirty="0" smtClean="0">
                  <a:solidFill>
                    <a:srgbClr val="002D62"/>
                  </a:solidFill>
                  <a:latin typeface="FreeSet Light" panose="020B0403040504020204" pitchFamily="34" charset="-52"/>
                </a:rPr>
                <a:t>Динамика рыночной доли                         топ-50 банков</a:t>
              </a:r>
              <a:endParaRPr lang="en-US" sz="1600" b="1" dirty="0" smtClean="0">
                <a:solidFill>
                  <a:srgbClr val="002D62"/>
                </a:solidFill>
                <a:latin typeface="FreeSet Light" panose="020B0403040504020204" pitchFamily="34" charset="-52"/>
              </a:endParaRPr>
            </a:p>
            <a:p>
              <a:pPr>
                <a:defRPr sz="1400" b="1" i="0" u="none" strike="noStrike" kern="1200" spc="0" baseline="0">
                  <a:solidFill>
                    <a:srgbClr val="002D62"/>
                  </a:solidFill>
                  <a:latin typeface="FreeSet Light" panose="020B0403040504020204" pitchFamily="34" charset="-52"/>
                  <a:ea typeface="+mn-ea"/>
                  <a:cs typeface="+mn-cs"/>
                </a:defRPr>
              </a:pPr>
              <a:r>
                <a:rPr lang="ru-RU" sz="1000" b="1" dirty="0" smtClean="0">
                  <a:solidFill>
                    <a:sysClr val="windowText" lastClr="000000"/>
                  </a:solidFill>
                  <a:latin typeface="FreeSet Light" panose="020B0403040504020204" pitchFamily="34" charset="-52"/>
                </a:rPr>
                <a:t>Источник</a:t>
              </a:r>
              <a:r>
                <a:rPr lang="ru-RU" sz="1000" b="1" dirty="0">
                  <a:solidFill>
                    <a:sysClr val="windowText" lastClr="000000"/>
                  </a:solidFill>
                  <a:latin typeface="FreeSet Light" panose="020B0403040504020204" pitchFamily="34" charset="-52"/>
                </a:rPr>
                <a:t>: ЦБ РФ, собственные расчеты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788024" y="1245597"/>
              <a:ext cx="435430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 sz="1400" b="1" i="0" u="none" strike="noStrike" kern="1200" spc="0" baseline="0">
                  <a:solidFill>
                    <a:srgbClr val="002D62"/>
                  </a:solidFill>
                  <a:latin typeface="FreeSet Light" panose="020B0403040504020204" pitchFamily="34" charset="-52"/>
                  <a:ea typeface="+mn-ea"/>
                  <a:cs typeface="+mn-cs"/>
                </a:defRPr>
              </a:pPr>
              <a:r>
                <a:rPr lang="ru-RU" sz="1600" b="1" dirty="0">
                  <a:solidFill>
                    <a:srgbClr val="002D62"/>
                  </a:solidFill>
                  <a:latin typeface="FreeSet Light" panose="020B0403040504020204" pitchFamily="34" charset="-52"/>
                </a:rPr>
                <a:t>Динамика изменения рыночной доли </a:t>
              </a:r>
              <a:r>
                <a:rPr lang="ru-RU" sz="1600" b="1" dirty="0" smtClean="0">
                  <a:solidFill>
                    <a:srgbClr val="002D62"/>
                  </a:solidFill>
                  <a:latin typeface="FreeSet Light" panose="020B0403040504020204" pitchFamily="34" charset="-52"/>
                </a:rPr>
                <a:t> топ-50 </a:t>
              </a:r>
              <a:r>
                <a:rPr lang="ru-RU" sz="1600" b="1" dirty="0">
                  <a:solidFill>
                    <a:srgbClr val="002D62"/>
                  </a:solidFill>
                  <a:latin typeface="FreeSet Light" panose="020B0403040504020204" pitchFamily="34" charset="-52"/>
                </a:rPr>
                <a:t>банков</a:t>
              </a:r>
              <a:endParaRPr lang="en-US" sz="1600" b="1" dirty="0">
                <a:solidFill>
                  <a:srgbClr val="002D62"/>
                </a:solidFill>
                <a:latin typeface="FreeSet Light" panose="020B0403040504020204" pitchFamily="34" charset="-52"/>
              </a:endParaRPr>
            </a:p>
            <a:p>
              <a:pPr>
                <a:defRPr sz="1400" b="1" i="0" u="none" strike="noStrike" kern="1200" spc="0" baseline="0">
                  <a:solidFill>
                    <a:srgbClr val="002D62"/>
                  </a:solidFill>
                  <a:latin typeface="FreeSet Light" panose="020B0403040504020204" pitchFamily="34" charset="-52"/>
                  <a:ea typeface="+mn-ea"/>
                  <a:cs typeface="+mn-cs"/>
                </a:defRPr>
              </a:pPr>
              <a:r>
                <a:rPr lang="ru-RU" sz="1000" b="1" dirty="0" smtClean="0">
                  <a:solidFill>
                    <a:sysClr val="windowText" lastClr="000000"/>
                  </a:solidFill>
                  <a:latin typeface="FreeSet Light" panose="020B0403040504020204" pitchFamily="34" charset="-52"/>
                </a:rPr>
                <a:t>Источник: ЦБ РФ, собственные расчеты</a:t>
              </a:r>
              <a:endParaRPr lang="ru-RU" sz="1000" b="1" dirty="0">
                <a:solidFill>
                  <a:sysClr val="windowText" lastClr="000000"/>
                </a:solidFill>
                <a:latin typeface="FreeSet Light" panose="020B0403040504020204" pitchFamily="34" charset="-5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493462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369100" y="6326752"/>
            <a:ext cx="467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7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249536" y="1920572"/>
            <a:ext cx="8928992" cy="4392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lvl="1" indent="-361950">
              <a:lnSpc>
                <a:spcPct val="110000"/>
              </a:lnSpc>
              <a:spcAft>
                <a:spcPts val="18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600" b="1" dirty="0" smtClean="0">
                <a:latin typeface="FreeSet Light" panose="020B0403040504020204" pitchFamily="34" charset="-52"/>
              </a:rPr>
              <a:t>Восстановление корпоративного кредитования невозможно без значительного улучшения ситуации в экономике.</a:t>
            </a:r>
          </a:p>
          <a:p>
            <a:pPr marL="361950" lvl="1" indent="-361950">
              <a:lnSpc>
                <a:spcPct val="110000"/>
              </a:lnSpc>
              <a:spcAft>
                <a:spcPts val="18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600" b="1" dirty="0" smtClean="0">
                <a:latin typeface="FreeSet Light" panose="020B0403040504020204" pitchFamily="34" charset="-52"/>
              </a:rPr>
              <a:t>До тех пор, пока не улучшится ситуация в корпоративном секторе, розничное кредитование будет продолжать стагнацию, так как реализация негативных сценариев в корпоративном секторе будет сказываться и на населении.</a:t>
            </a:r>
            <a:endParaRPr lang="ru-RU" sz="1600" b="1" dirty="0" smtClean="0">
              <a:latin typeface="FreeSet Light" panose="020B0403040504020204" pitchFamily="34" charset="-52"/>
            </a:endParaRPr>
          </a:p>
          <a:p>
            <a:pPr marL="361950" lvl="1" indent="-361950">
              <a:lnSpc>
                <a:spcPct val="110000"/>
              </a:lnSpc>
              <a:spcAft>
                <a:spcPts val="18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600" b="1" dirty="0" smtClean="0">
                <a:latin typeface="FreeSet Light" panose="020B0403040504020204" pitchFamily="34" charset="-52"/>
              </a:rPr>
              <a:t>Можно ожидать некоторого восстановления чистой процентной маржи в краткосрочной перспективе</a:t>
            </a:r>
            <a:r>
              <a:rPr lang="ru-RU" sz="1600" b="1" dirty="0" smtClean="0">
                <a:latin typeface="FreeSet Light" panose="020B0403040504020204" pitchFamily="34" charset="-52"/>
              </a:rPr>
              <a:t>, однако расходы на резервы, вероятно, останутся на высоком уровне.</a:t>
            </a:r>
          </a:p>
          <a:p>
            <a:pPr marL="361950" lvl="1" indent="-361950">
              <a:lnSpc>
                <a:spcPct val="110000"/>
              </a:lnSpc>
              <a:spcAft>
                <a:spcPts val="18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600" b="1" dirty="0" smtClean="0">
                <a:latin typeface="FreeSet Light" panose="020B0403040504020204" pitchFamily="34" charset="-52"/>
              </a:rPr>
              <a:t>Рост рисков, падение доходности банковского бизнеса и сокращение возможностей по органическому росту обуславливают повышенную</a:t>
            </a:r>
            <a:r>
              <a:rPr lang="en-US" sz="1600" b="1" dirty="0" smtClean="0">
                <a:latin typeface="FreeSet Light" panose="020B0403040504020204" pitchFamily="34" charset="-52"/>
              </a:rPr>
              <a:t> M&amp;A </a:t>
            </a:r>
            <a:r>
              <a:rPr lang="ru-RU" sz="1600" b="1" dirty="0" smtClean="0">
                <a:latin typeface="FreeSet Light" panose="020B0403040504020204" pitchFamily="34" charset="-52"/>
              </a:rPr>
              <a:t>активность.</a:t>
            </a:r>
          </a:p>
          <a:p>
            <a:pPr marL="361950" lvl="1" indent="-361950">
              <a:lnSpc>
                <a:spcPct val="110000"/>
              </a:lnSpc>
              <a:spcAft>
                <a:spcPts val="18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ru-RU" sz="1600" b="1" dirty="0" smtClean="0">
                <a:latin typeface="FreeSet Light" panose="020B0403040504020204" pitchFamily="34" charset="-52"/>
              </a:rPr>
              <a:t>Основные бенефициары</a:t>
            </a:r>
            <a:r>
              <a:rPr lang="en-US" sz="1600" b="1" dirty="0" smtClean="0">
                <a:latin typeface="FreeSet Light" panose="020B0403040504020204" pitchFamily="34" charset="-52"/>
              </a:rPr>
              <a:t> </a:t>
            </a:r>
            <a:r>
              <a:rPr lang="ru-RU" sz="1600" b="1" dirty="0" smtClean="0">
                <a:latin typeface="FreeSet Light" panose="020B0403040504020204" pitchFamily="34" charset="-52"/>
              </a:rPr>
              <a:t>в сложившейся ситуации – крупные частные банки.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61904" y="188640"/>
            <a:ext cx="5616624" cy="673434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FreeSet Light" panose="020B0403040504020204" pitchFamily="34" charset="-52"/>
              </a:rPr>
              <a:t>Выводы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FreeSet Light" panose="020B0403040504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92235636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9854" y="2708920"/>
            <a:ext cx="7715200" cy="338437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Отдел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по работе с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клиентами: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+7 (495)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771 7226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119435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,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Москва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,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/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Большой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Саввинский переулок,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/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дом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12,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строение 9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E-mail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: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info@rusrating.ru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/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</a:br>
            <a:endParaRPr lang="ru-RU" sz="40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44408" y="6326752"/>
            <a:ext cx="5922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8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859854" y="1916832"/>
            <a:ext cx="7715200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FreeSet Light" panose="020B0403040504020204" pitchFamily="34" charset="-52"/>
              </a:rPr>
              <a:t>СПАСИБО ЗА ВНИМАНИЕ!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FreeSet Light" panose="020B0403040504020204" pitchFamily="34" charset="-52"/>
              </a:rPr>
              <a:t/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FreeSet Light" panose="020B0403040504020204" pitchFamily="34" charset="-52"/>
              </a:rPr>
            </a:br>
            <a:endParaRPr lang="ru-RU" sz="4000" b="1" dirty="0">
              <a:solidFill>
                <a:schemeClr val="accent5">
                  <a:lumMod val="75000"/>
                </a:schemeClr>
              </a:solidFill>
              <a:latin typeface="FreeSet Light" panose="020B0403040504020204" pitchFamily="34" charset="-52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561904" y="188640"/>
            <a:ext cx="5616624" cy="673434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FreeSet Light" panose="020B0403040504020204" pitchFamily="34" charset="-52"/>
              </a:rPr>
              <a:t>Контакты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FreeSet Light" panose="020B0403040504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79814222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7365D"/>
      </a:dk2>
      <a:lt2>
        <a:srgbClr val="0070C0"/>
      </a:lt2>
      <a:accent1>
        <a:srgbClr val="AB0A30"/>
      </a:accent1>
      <a:accent2>
        <a:srgbClr val="720620"/>
      </a:accent2>
      <a:accent3>
        <a:srgbClr val="17365D"/>
      </a:accent3>
      <a:accent4>
        <a:srgbClr val="AB0A30"/>
      </a:accent4>
      <a:accent5>
        <a:srgbClr val="BC0C36"/>
      </a:accent5>
      <a:accent6>
        <a:srgbClr val="548DD4"/>
      </a:accent6>
      <a:hlink>
        <a:srgbClr val="0000FF"/>
      </a:hlink>
      <a:folHlink>
        <a:srgbClr val="800080"/>
      </a:folHlink>
    </a:clrScheme>
    <a:fontScheme name="Другая 1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3643</TotalTime>
  <Words>810</Words>
  <Application>Microsoft Office PowerPoint</Application>
  <PresentationFormat>Экран (4:3)</PresentationFormat>
  <Paragraphs>79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FreeSet Light</vt:lpstr>
      <vt:lpstr>Тема Office</vt:lpstr>
      <vt:lpstr>Российские банки: главные тренды 2015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Daria</dc:creator>
  <cp:lastModifiedBy>Евгений Славнов</cp:lastModifiedBy>
  <cp:revision>179</cp:revision>
  <cp:lastPrinted>2015-10-06T15:24:44Z</cp:lastPrinted>
  <dcterms:created xsi:type="dcterms:W3CDTF">2015-04-05T19:12:19Z</dcterms:created>
  <dcterms:modified xsi:type="dcterms:W3CDTF">2015-10-06T15:26:18Z</dcterms:modified>
</cp:coreProperties>
</file>